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70" r:id="rId2"/>
    <p:sldMasterId id="2147484034" r:id="rId3"/>
  </p:sldMasterIdLst>
  <p:notesMasterIdLst>
    <p:notesMasterId r:id="rId20"/>
  </p:notesMasterIdLst>
  <p:sldIdLst>
    <p:sldId id="256" r:id="rId4"/>
    <p:sldId id="303" r:id="rId5"/>
    <p:sldId id="293" r:id="rId6"/>
    <p:sldId id="304" r:id="rId7"/>
    <p:sldId id="315" r:id="rId8"/>
    <p:sldId id="319" r:id="rId9"/>
    <p:sldId id="326" r:id="rId10"/>
    <p:sldId id="316" r:id="rId11"/>
    <p:sldId id="317" r:id="rId12"/>
    <p:sldId id="318" r:id="rId13"/>
    <p:sldId id="327" r:id="rId14"/>
    <p:sldId id="328" r:id="rId15"/>
    <p:sldId id="311" r:id="rId16"/>
    <p:sldId id="312" r:id="rId17"/>
    <p:sldId id="314" r:id="rId18"/>
    <p:sldId id="31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78941" autoAdjust="0"/>
  </p:normalViewPr>
  <p:slideViewPr>
    <p:cSldViewPr snapToGrid="0" snapToObjects="1">
      <p:cViewPr varScale="1">
        <p:scale>
          <a:sx n="90" d="100"/>
          <a:sy n="90" d="100"/>
        </p:scale>
        <p:origin x="2124"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21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D641D-BC35-5B44-94D7-207A72790C90}" type="datetimeFigureOut">
              <a:rPr lang="en-US" smtClean="0"/>
              <a:t>4/19/2017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95F7C-9631-4E4F-AB64-9EBB08A813CF}" type="slidenum">
              <a:rPr lang="en-US" smtClean="0"/>
              <a:t>‹#›</a:t>
            </a:fld>
            <a:endParaRPr lang="en-US"/>
          </a:p>
        </p:txBody>
      </p:sp>
    </p:spTree>
    <p:extLst>
      <p:ext uri="{BB962C8B-B14F-4D97-AF65-F5344CB8AC3E}">
        <p14:creationId xmlns:p14="http://schemas.microsoft.com/office/powerpoint/2010/main" val="3045615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afsc.org/friends/topic/Undoing%20racism" TargetMode="External"/><Relationship Id="rId13" Type="http://schemas.openxmlformats.org/officeDocument/2006/relationships/hyperlink" Target="http://afsc.org/calls-spirited-action" TargetMode="External"/><Relationship Id="rId18" Type="http://schemas.openxmlformats.org/officeDocument/2006/relationships/hyperlink" Target="http://afsc.org/5-things-your-congregation-can-do-support-immigrant-justice" TargetMode="External"/><Relationship Id="rId26" Type="http://schemas.openxmlformats.org/officeDocument/2006/relationships/hyperlink" Target="https://salsa3.salsalabs.com/o/50601/p/salsa/donation/common/public/?donate_page_KEY=12164&amp;tag=homepage" TargetMode="External"/><Relationship Id="rId3" Type="http://schemas.openxmlformats.org/officeDocument/2006/relationships/hyperlink" Target="https://afsc.org/friends/" TargetMode="External"/><Relationship Id="rId21" Type="http://schemas.openxmlformats.org/officeDocument/2006/relationships/hyperlink" Target="http://allofus.afsc.org/" TargetMode="External"/><Relationship Id="rId7" Type="http://schemas.openxmlformats.org/officeDocument/2006/relationships/hyperlink" Target="http://www.afsc.org/friends/topic/Spiritual%20Foundations" TargetMode="External"/><Relationship Id="rId12" Type="http://schemas.openxmlformats.org/officeDocument/2006/relationships/hyperlink" Target="http://www.afsc.org/friends/quakers-and-migrant-justice" TargetMode="External"/><Relationship Id="rId17" Type="http://schemas.openxmlformats.org/officeDocument/2006/relationships/hyperlink" Target="http://afsc.org/resource/5-things-your-congregation-can-do-support-criminal-justice-reform" TargetMode="External"/><Relationship Id="rId25" Type="http://schemas.openxmlformats.org/officeDocument/2006/relationships/hyperlink" Target="http://afsc.org/friends/let-your-life-speak" TargetMode="External"/><Relationship Id="rId33" Type="http://schemas.openxmlformats.org/officeDocument/2006/relationships/hyperlink" Target="http://www.afsc.org/document/small-group-social-justice-ministry-model" TargetMode="External"/><Relationship Id="rId2" Type="http://schemas.openxmlformats.org/officeDocument/2006/relationships/slide" Target="../slides/slide14.xml"/><Relationship Id="rId16" Type="http://schemas.openxmlformats.org/officeDocument/2006/relationships/hyperlink" Target="https://afsc.org/resource/introduction-quaker-testimonies-study-advice" TargetMode="External"/><Relationship Id="rId20" Type="http://schemas.openxmlformats.org/officeDocument/2006/relationships/hyperlink" Target="http://afsc.org/friends/5-things-Humanize-not-Militarize" TargetMode="External"/><Relationship Id="rId29" Type="http://schemas.openxmlformats.org/officeDocument/2006/relationships/hyperlink" Target="http://www.afsc.org/event/acting-faith-afsc-friends-general-conference-gathering" TargetMode="External"/><Relationship Id="rId1" Type="http://schemas.openxmlformats.org/officeDocument/2006/relationships/notesMaster" Target="../notesMasters/notesMaster1.xml"/><Relationship Id="rId6" Type="http://schemas.openxmlformats.org/officeDocument/2006/relationships/hyperlink" Target="http://www.afsc.org/friends" TargetMode="External"/><Relationship Id="rId11" Type="http://schemas.openxmlformats.org/officeDocument/2006/relationships/hyperlink" Target="http://www.afsc.org/friends/how-quakers-can-help-end-mass-incarceration" TargetMode="External"/><Relationship Id="rId24" Type="http://schemas.openxmlformats.org/officeDocument/2006/relationships/hyperlink" Target="http://www.afsc.org/39Questions" TargetMode="External"/><Relationship Id="rId32" Type="http://schemas.openxmlformats.org/officeDocument/2006/relationships/hyperlink" Target="mailto:peaceworks@afsc.org" TargetMode="External"/><Relationship Id="rId5" Type="http://schemas.openxmlformats.org/officeDocument/2006/relationships/hyperlink" Target="https://afsc.org/resource/acting-faith-newsletters" TargetMode="External"/><Relationship Id="rId15" Type="http://schemas.openxmlformats.org/officeDocument/2006/relationships/hyperlink" Target="http://afsc.org/resource/introduction-quaker-testimonies-study-advice" TargetMode="External"/><Relationship Id="rId23" Type="http://schemas.openxmlformats.org/officeDocument/2006/relationships/hyperlink" Target="https://qpinblog.wordpress.com/" TargetMode="External"/><Relationship Id="rId28" Type="http://schemas.openxmlformats.org/officeDocument/2006/relationships/hyperlink" Target="mailto:friends@afsc.org" TargetMode="External"/><Relationship Id="rId10" Type="http://schemas.openxmlformats.org/officeDocument/2006/relationships/hyperlink" Target="http://quakerspeak.com/a-quaker-call-to-action-on-israel-palestine/" TargetMode="External"/><Relationship Id="rId19" Type="http://schemas.openxmlformats.org/officeDocument/2006/relationships/hyperlink" Target="http://afsc.org/5-things-your-quaker-congregation-can-do-bring-about-just-and-lasting-peace-israel-and-palestine" TargetMode="External"/><Relationship Id="rId31" Type="http://schemas.openxmlformats.org/officeDocument/2006/relationships/hyperlink" Target="http://peaceworks.afsc.org/" TargetMode="External"/><Relationship Id="rId4" Type="http://schemas.openxmlformats.org/officeDocument/2006/relationships/hyperlink" Target="https://salsa3.salsalabs.com/o/50601/p/salsa/web/common/public/signup;jsessionid=C0DCF3B79668D827E628394D7E89AEE5-n4?signup_page_KEY=7122&amp;key=71360807" TargetMode="External"/><Relationship Id="rId9" Type="http://schemas.openxmlformats.org/officeDocument/2006/relationships/hyperlink" Target="http://quakerspeak.com/" TargetMode="External"/><Relationship Id="rId14" Type="http://schemas.openxmlformats.org/officeDocument/2006/relationships/hyperlink" Target="https://afsc.org/calls-spirited-action" TargetMode="External"/><Relationship Id="rId22" Type="http://schemas.openxmlformats.org/officeDocument/2006/relationships/hyperlink" Target="http://organize.afsc.org/quaker-network-mass-incarceration" TargetMode="External"/><Relationship Id="rId27" Type="http://schemas.openxmlformats.org/officeDocument/2006/relationships/hyperlink" Target="http://www.afsc.org/friends/resources" TargetMode="External"/><Relationship Id="rId30" Type="http://schemas.openxmlformats.org/officeDocument/2006/relationships/hyperlink" Target="http://www.pendlehill.org/learn/beyond-crime-and-punishment/#.VtDGHPkrLc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year we are 100 years old, we are contemplating</a:t>
            </a:r>
            <a:r>
              <a:rPr lang="en-US" baseline="0" dirty="0"/>
              <a:t> our work in the past and preparing to lay the ground work for deep change in the coming years. </a:t>
            </a:r>
            <a:endParaRPr lang="en-US" dirty="0"/>
          </a:p>
        </p:txBody>
      </p:sp>
      <p:sp>
        <p:nvSpPr>
          <p:cNvPr id="4" name="Slide Number Placeholder 3"/>
          <p:cNvSpPr>
            <a:spLocks noGrp="1"/>
          </p:cNvSpPr>
          <p:nvPr>
            <p:ph type="sldNum" sz="quarter" idx="10"/>
          </p:nvPr>
        </p:nvSpPr>
        <p:spPr/>
        <p:txBody>
          <a:bodyPr/>
          <a:lstStyle/>
          <a:p>
            <a:fld id="{C1F95F7C-9631-4E4F-AB64-9EBB08A813CF}" type="slidenum">
              <a:rPr lang="en-US" smtClean="0"/>
              <a:t>1</a:t>
            </a:fld>
            <a:endParaRPr lang="en-US"/>
          </a:p>
        </p:txBody>
      </p:sp>
    </p:spTree>
    <p:extLst>
      <p:ext uri="{BB962C8B-B14F-4D97-AF65-F5344CB8AC3E}">
        <p14:creationId xmlns:p14="http://schemas.microsoft.com/office/powerpoint/2010/main" val="315054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Give deeper context to the work AFSC does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Building Peace, Just Economies, Ending Discrimination, Immigrant Rights, Addressing Prisons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Reach tens of thousands of people who may never know about AFSC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 AFSC work to engage, provoke and inspire people to take action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Launches January 2017 in Philly at the African American History Museum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Opens on MLK weekend/during their busiest season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versions of exhibit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Large, museum quality exhibit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copies of banner exhibit that will travel to regions and YMs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10</a:t>
            </a:fld>
            <a:endParaRPr lang="en-US"/>
          </a:p>
        </p:txBody>
      </p:sp>
    </p:spTree>
    <p:extLst>
      <p:ext uri="{BB962C8B-B14F-4D97-AF65-F5344CB8AC3E}">
        <p14:creationId xmlns:p14="http://schemas.microsoft.com/office/powerpoint/2010/main" val="350545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the American Friends Service Committee celebrates its 100th year, we are pleased to announce the appointment of Joyce </a:t>
            </a:r>
            <a:r>
              <a:rPr lang="en-US" sz="1200" b="0" i="0" kern="1200" dirty="0" err="1">
                <a:solidFill>
                  <a:schemeClr val="tx1"/>
                </a:solidFill>
                <a:effectLst/>
                <a:latin typeface="+mn-lt"/>
                <a:ea typeface="+mn-ea"/>
                <a:cs typeface="+mn-cs"/>
              </a:rPr>
              <a:t>Ajlouny</a:t>
            </a:r>
            <a:r>
              <a:rPr lang="en-US" sz="1200" b="0" i="0" kern="1200" dirty="0">
                <a:solidFill>
                  <a:schemeClr val="tx1"/>
                </a:solidFill>
                <a:effectLst/>
                <a:latin typeface="+mn-lt"/>
                <a:ea typeface="+mn-ea"/>
                <a:cs typeface="+mn-cs"/>
              </a:rPr>
              <a:t> as our next general secretary beginning Sept. 1, 2017.  </a:t>
            </a:r>
          </a:p>
          <a:p>
            <a:r>
              <a:rPr lang="en-US" sz="1200" b="0" i="0" kern="1200" dirty="0">
                <a:solidFill>
                  <a:schemeClr val="tx1"/>
                </a:solidFill>
                <a:effectLst/>
                <a:latin typeface="+mn-lt"/>
                <a:ea typeface="+mn-ea"/>
                <a:cs typeface="+mn-cs"/>
              </a:rPr>
              <a:t>A transformative Quaker leader, Joyce brings to AFSC a depth of experience in strategic planning, financial and personnel management, fundraising, and communication spanning 27 years.  </a:t>
            </a:r>
          </a:p>
          <a:p>
            <a:r>
              <a:rPr lang="en-US" sz="1200" b="0" i="0" kern="1200" dirty="0">
                <a:solidFill>
                  <a:schemeClr val="tx1"/>
                </a:solidFill>
                <a:effectLst/>
                <a:latin typeface="+mn-lt"/>
                <a:ea typeface="+mn-ea"/>
                <a:cs typeface="+mn-cs"/>
              </a:rPr>
              <a:t>She is currently employed by Friends United Meeting and serves as the director of the Ramallah Friends School in Palestine, where she has led a diverse staff of over 170 educators and administrators for the past 13 years. She spent the prior 14 years working in international development focusing on minority and refugee rights, gender equality, economic development, and humanitarian support. She served as the country director for Palestine and Israel with Oxfam-Great Britain, chaired the Association of International Development Agencies there, and worked as a program officer and project manager at various United Nations agencies. Joyce holds a master’s degree in Organizational Management and Development from Fielding Graduate University in California.</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11</a:t>
            </a:fld>
            <a:endParaRPr lang="en-US"/>
          </a:p>
        </p:txBody>
      </p:sp>
    </p:spTree>
    <p:extLst>
      <p:ext uri="{BB962C8B-B14F-4D97-AF65-F5344CB8AC3E}">
        <p14:creationId xmlns:p14="http://schemas.microsoft.com/office/powerpoint/2010/main" val="283910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Answering about why cuts were needed: • Like many nonprofits, AFSC took a big hit in the 2009 recession and we committed to grow back, to be able to do more work in and for communities around the world, as the economy recovered.   • We did grow back quickly, but too quickly, and we were too optimistic about the speed of our recovery. Last year, we realized that our current budget for all our work is not sustainable.   • To correct for this, we have increased our fundraising efforts and have made some difficult budget cuts to keep expenses in line with income.  • With the Trump Administration threatening the well-being of so many people, it is a particularly hard time to close programs and make cuts. While it is important to stand up to challenge militarism and protect our human rights today, the crucial changes we seek will only happen through engaged, long-term work. We needed to make these cuts to guarantee the future of the entire American Friends Service Committee so we can change the systems and social narrative that justifies violence, militarism, and oppression.</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12</a:t>
            </a:fld>
            <a:endParaRPr lang="en-US"/>
          </a:p>
        </p:txBody>
      </p:sp>
    </p:spTree>
    <p:extLst>
      <p:ext uri="{BB962C8B-B14F-4D97-AF65-F5344CB8AC3E}">
        <p14:creationId xmlns:p14="http://schemas.microsoft.com/office/powerpoint/2010/main" val="163061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Partners in Spirit-led action: Here are 12 ways to engage your Quaker meeting or church with AFSC. By engaging with Friends and providing resources for spiritually-grounded social justice work, the program seeks to support a movement of Friends working for lasting peace with justice.</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13</a:t>
            </a:fld>
            <a:endParaRPr lang="en-US"/>
          </a:p>
        </p:txBody>
      </p:sp>
    </p:spTree>
    <p:extLst>
      <p:ext uri="{BB962C8B-B14F-4D97-AF65-F5344CB8AC3E}">
        <p14:creationId xmlns:p14="http://schemas.microsoft.com/office/powerpoint/2010/main" val="4224352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ways your meeting/church can work with AFSC for just peace</a:t>
            </a:r>
          </a:p>
          <a:p>
            <a:r>
              <a:rPr lang="en-US" sz="1200" b="0" i="0" kern="1200" dirty="0">
                <a:solidFill>
                  <a:schemeClr val="tx1"/>
                </a:solidFill>
                <a:effectLst/>
                <a:latin typeface="+mn-lt"/>
                <a:ea typeface="+mn-ea"/>
                <a:cs typeface="+mn-cs"/>
              </a:rPr>
              <a:t>1.  Share a post from AFSC's </a:t>
            </a:r>
            <a:r>
              <a:rPr lang="en-US" sz="1200" b="0" i="0" u="none" strike="noStrike" kern="1200" dirty="0">
                <a:solidFill>
                  <a:schemeClr val="tx1"/>
                </a:solidFill>
                <a:effectLst/>
                <a:latin typeface="+mn-lt"/>
                <a:ea typeface="+mn-ea"/>
                <a:cs typeface="+mn-cs"/>
                <a:hlinkClick r:id="rId3"/>
              </a:rPr>
              <a:t>Acting in Faith</a:t>
            </a:r>
            <a:r>
              <a:rPr lang="en-US" sz="1200" b="0" i="0" kern="1200" dirty="0">
                <a:solidFill>
                  <a:schemeClr val="tx1"/>
                </a:solidFill>
                <a:effectLst/>
                <a:latin typeface="+mn-lt"/>
                <a:ea typeface="+mn-ea"/>
                <a:cs typeface="+mn-cs"/>
              </a:rPr>
              <a:t> blog with your meeting or church.</a:t>
            </a:r>
          </a:p>
          <a:p>
            <a:r>
              <a:rPr lang="en-US" sz="1200" b="0" i="0" kern="1200" dirty="0">
                <a:solidFill>
                  <a:schemeClr val="tx1"/>
                </a:solidFill>
                <a:effectLst/>
                <a:latin typeface="+mn-lt"/>
                <a:ea typeface="+mn-ea"/>
                <a:cs typeface="+mn-cs"/>
              </a:rPr>
              <a:t>Don't forget to sign up to receive updates from the </a:t>
            </a:r>
            <a:r>
              <a:rPr lang="en-US" sz="1200" b="0" i="0" u="none" strike="noStrike" kern="1200" dirty="0">
                <a:solidFill>
                  <a:schemeClr val="tx1"/>
                </a:solidFill>
                <a:effectLst/>
                <a:latin typeface="+mn-lt"/>
                <a:ea typeface="+mn-ea"/>
                <a:cs typeface="+mn-cs"/>
                <a:hlinkClick r:id="rId4"/>
              </a:rPr>
              <a:t>Acting in Faith newsletter</a:t>
            </a:r>
            <a:r>
              <a:rPr lang="en-US" sz="1200" b="0" i="0" kern="1200" dirty="0">
                <a:solidFill>
                  <a:schemeClr val="tx1"/>
                </a:solidFill>
                <a:effectLst/>
                <a:latin typeface="+mn-lt"/>
                <a:ea typeface="+mn-ea"/>
                <a:cs typeface="+mn-cs"/>
              </a:rPr>
              <a:t>, and read back </a:t>
            </a:r>
            <a:r>
              <a:rPr lang="en-US" sz="1200" b="0" i="0" kern="1200" dirty="0" err="1">
                <a:solidFill>
                  <a:schemeClr val="tx1"/>
                </a:solidFill>
                <a:effectLst/>
                <a:latin typeface="+mn-lt"/>
                <a:ea typeface="+mn-ea"/>
                <a:cs typeface="+mn-cs"/>
              </a:rPr>
              <a:t>issues</a:t>
            </a:r>
            <a:r>
              <a:rPr lang="en-US" sz="1200" b="0" i="0" u="none" strike="noStrike" kern="1200" dirty="0" err="1">
                <a:solidFill>
                  <a:schemeClr val="tx1"/>
                </a:solidFill>
                <a:effectLst/>
                <a:latin typeface="+mn-lt"/>
                <a:ea typeface="+mn-ea"/>
                <a:cs typeface="+mn-cs"/>
                <a:hlinkClick r:id="rId5"/>
              </a:rPr>
              <a:t>here</a:t>
            </a:r>
            <a:r>
              <a:rPr lang="en-US" sz="1200" b="0" i="0" kern="1200" dirty="0">
                <a:solidFill>
                  <a:schemeClr val="tx1"/>
                </a:solidFill>
                <a:effectLst/>
                <a:latin typeface="+mn-lt"/>
                <a:ea typeface="+mn-ea"/>
                <a:cs typeface="+mn-cs"/>
              </a:rPr>
              <a:t>.  Reprint an Acting in Faith article in your newsletter or </a:t>
            </a:r>
            <a:r>
              <a:rPr lang="en-US" sz="1200" b="0" i="0" u="none" strike="noStrike" kern="1200" dirty="0">
                <a:solidFill>
                  <a:schemeClr val="tx1"/>
                </a:solidFill>
                <a:effectLst/>
                <a:latin typeface="+mn-lt"/>
                <a:ea typeface="+mn-ea"/>
                <a:cs typeface="+mn-cs"/>
                <a:hlinkClick r:id="rId6" tooltip="Acting in Faith"/>
              </a:rPr>
              <a:t>share new posts</a:t>
            </a:r>
            <a:r>
              <a:rPr lang="en-US" sz="1200" b="0" i="0" kern="1200" dirty="0">
                <a:solidFill>
                  <a:schemeClr val="tx1"/>
                </a:solidFill>
                <a:effectLst/>
                <a:latin typeface="+mn-lt"/>
                <a:ea typeface="+mn-ea"/>
                <a:cs typeface="+mn-cs"/>
              </a:rPr>
              <a:t> on your meeting/church's social media site. Some posts would be excellent reading material for a study session on </a:t>
            </a:r>
            <a:r>
              <a:rPr lang="en-US" sz="1200" b="0" i="0" u="none" strike="noStrike" kern="1200" dirty="0">
                <a:solidFill>
                  <a:schemeClr val="tx1"/>
                </a:solidFill>
                <a:effectLst/>
                <a:latin typeface="+mn-lt"/>
                <a:ea typeface="+mn-ea"/>
                <a:cs typeface="+mn-cs"/>
                <a:hlinkClick r:id="rId7"/>
              </a:rPr>
              <a:t>spirit-led activism</a:t>
            </a:r>
            <a:r>
              <a:rPr lang="en-US" sz="1200" b="0" i="0" kern="1200" dirty="0">
                <a:solidFill>
                  <a:schemeClr val="tx1"/>
                </a:solidFill>
                <a:effectLst/>
                <a:latin typeface="+mn-lt"/>
                <a:ea typeface="+mn-ea"/>
                <a:cs typeface="+mn-cs"/>
              </a:rPr>
              <a:t>, on </a:t>
            </a:r>
            <a:r>
              <a:rPr lang="en-US" sz="1200" b="0" i="0" u="none" strike="noStrike" kern="1200" dirty="0">
                <a:solidFill>
                  <a:schemeClr val="tx1"/>
                </a:solidFill>
                <a:effectLst/>
                <a:latin typeface="+mn-lt"/>
                <a:ea typeface="+mn-ea"/>
                <a:cs typeface="+mn-cs"/>
                <a:hlinkClick r:id="rId8"/>
              </a:rPr>
              <a:t>undoing racism</a:t>
            </a:r>
            <a:r>
              <a:rPr lang="en-US" sz="1200" b="0" i="0" kern="1200" dirty="0">
                <a:solidFill>
                  <a:schemeClr val="tx1"/>
                </a:solidFill>
                <a:effectLst/>
                <a:latin typeface="+mn-lt"/>
                <a:ea typeface="+mn-ea"/>
                <a:cs typeface="+mn-cs"/>
              </a:rPr>
              <a:t> or on other topics.</a:t>
            </a:r>
          </a:p>
          <a:p>
            <a:r>
              <a:rPr lang="en-US" sz="1200" b="0" i="0" kern="1200" dirty="0">
                <a:solidFill>
                  <a:schemeClr val="tx1"/>
                </a:solidFill>
                <a:effectLst/>
                <a:latin typeface="+mn-lt"/>
                <a:ea typeface="+mn-ea"/>
                <a:cs typeface="+mn-cs"/>
              </a:rPr>
              <a:t>2.  Watch and share an AFSC </a:t>
            </a:r>
            <a:r>
              <a:rPr lang="en-US" sz="1200" b="0" i="0" u="none" strike="noStrike" kern="1200" dirty="0" err="1">
                <a:solidFill>
                  <a:schemeClr val="tx1"/>
                </a:solidFill>
                <a:effectLst/>
                <a:latin typeface="+mn-lt"/>
                <a:ea typeface="+mn-ea"/>
                <a:cs typeface="+mn-cs"/>
                <a:hlinkClick r:id="rId9"/>
              </a:rPr>
              <a:t>QuakerSpeak</a:t>
            </a:r>
            <a:r>
              <a:rPr lang="en-US" sz="1200" b="0" i="0" kern="1200" dirty="0">
                <a:solidFill>
                  <a:schemeClr val="tx1"/>
                </a:solidFill>
                <a:effectLst/>
                <a:latin typeface="+mn-lt"/>
                <a:ea typeface="+mn-ea"/>
                <a:cs typeface="+mn-cs"/>
              </a:rPr>
              <a:t> video.</a:t>
            </a:r>
          </a:p>
          <a:p>
            <a:r>
              <a:rPr lang="en-US" sz="1200" b="0" i="0" kern="1200" dirty="0">
                <a:solidFill>
                  <a:schemeClr val="tx1"/>
                </a:solidFill>
                <a:effectLst/>
                <a:latin typeface="+mn-lt"/>
                <a:ea typeface="+mn-ea"/>
                <a:cs typeface="+mn-cs"/>
              </a:rPr>
              <a:t>In 2015 AFSC partnered with Friends Journal to create three videos on AFSC's issue areas. Each video is followed by links to resources for deeper learning and action. The videos are </a:t>
            </a:r>
            <a:r>
              <a:rPr lang="en-US" sz="1200" b="0" i="0" u="none" strike="noStrike" kern="1200" dirty="0">
                <a:solidFill>
                  <a:schemeClr val="tx1"/>
                </a:solidFill>
                <a:effectLst/>
                <a:latin typeface="+mn-lt"/>
                <a:ea typeface="+mn-ea"/>
                <a:cs typeface="+mn-cs"/>
                <a:hlinkClick r:id="rId10"/>
              </a:rPr>
              <a:t>A Quaker call to action on Israel Palestine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a:rPr>
              <a:t>How Quakers can help end mass incarceration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2"/>
              </a:rPr>
              <a:t>Quakers and migrant justice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3.  Dial in to our monthly </a:t>
            </a:r>
            <a:r>
              <a:rPr lang="en-US" sz="1200" b="0" i="0" u="none" strike="noStrike" kern="1200" dirty="0">
                <a:solidFill>
                  <a:schemeClr val="tx1"/>
                </a:solidFill>
                <a:effectLst/>
                <a:latin typeface="+mn-lt"/>
                <a:ea typeface="+mn-ea"/>
                <a:cs typeface="+mn-cs"/>
                <a:hlinkClick r:id="rId13"/>
              </a:rPr>
              <a:t>Calls for Spirited Action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Learn more about </a:t>
            </a:r>
            <a:r>
              <a:rPr lang="en-US" sz="1200" b="0" i="0" u="none" strike="noStrike" kern="1200" dirty="0">
                <a:solidFill>
                  <a:schemeClr val="tx1"/>
                </a:solidFill>
                <a:effectLst/>
                <a:latin typeface="+mn-lt"/>
                <a:ea typeface="+mn-ea"/>
                <a:cs typeface="+mn-cs"/>
                <a:hlinkClick r:id="rId14" tooltip="Calls for Spirited Action"/>
              </a:rPr>
              <a:t>AFSC's different areas of work</a:t>
            </a:r>
            <a:r>
              <a:rPr lang="en-US" sz="1200" b="0" i="0" kern="1200" dirty="0">
                <a:solidFill>
                  <a:schemeClr val="tx1"/>
                </a:solidFill>
                <a:effectLst/>
                <a:latin typeface="+mn-lt"/>
                <a:ea typeface="+mn-ea"/>
                <a:cs typeface="+mn-cs"/>
              </a:rPr>
              <a:t> and hear how Quakers have successfully taken on these issues in their meeting or church.</a:t>
            </a:r>
          </a:p>
          <a:p>
            <a:r>
              <a:rPr lang="en-US" sz="1200" b="0" i="0" kern="1200" dirty="0">
                <a:solidFill>
                  <a:schemeClr val="tx1"/>
                </a:solidFill>
                <a:effectLst/>
                <a:latin typeface="+mn-lt"/>
                <a:ea typeface="+mn-ea"/>
                <a:cs typeface="+mn-cs"/>
              </a:rPr>
              <a:t>4.  Connect spirit to social witness using our</a:t>
            </a:r>
            <a:r>
              <a:rPr lang="en-US" sz="1200" b="1"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5"/>
              </a:rPr>
              <a:t>Introduction to the Quaker Testimonies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resource seeks to distill and share </a:t>
            </a:r>
            <a:r>
              <a:rPr lang="en-US" sz="1200" b="0" i="0" u="none" strike="noStrike" kern="1200" dirty="0">
                <a:solidFill>
                  <a:schemeClr val="tx1"/>
                </a:solidFill>
                <a:effectLst/>
                <a:latin typeface="+mn-lt"/>
                <a:ea typeface="+mn-ea"/>
                <a:cs typeface="+mn-cs"/>
                <a:hlinkClick r:id="rId16" tooltip="Quaker testimonies booklet with study advice"/>
              </a:rPr>
              <a:t>the Quaker testimonies </a:t>
            </a:r>
            <a:r>
              <a:rPr lang="en-US" sz="1200" b="0" i="0" kern="1200" dirty="0">
                <a:solidFill>
                  <a:schemeClr val="tx1"/>
                </a:solidFill>
                <a:effectLst/>
                <a:latin typeface="+mn-lt"/>
                <a:ea typeface="+mn-ea"/>
                <a:cs typeface="+mn-cs"/>
              </a:rPr>
              <a:t>that underlie both what we do and how we aspire to do it, with thoughts about living out each testimony, queries, and quotations for reflection.  We've also created a study guide to provide Quaker meeting/churches with ways to interact with the material in Adult Religious Education settings or with high school Friends.</a:t>
            </a:r>
          </a:p>
          <a:p>
            <a:r>
              <a:rPr lang="en-US" sz="1200" b="0" i="0" kern="1200" dirty="0">
                <a:solidFill>
                  <a:schemeClr val="tx1"/>
                </a:solidFill>
                <a:effectLst/>
                <a:latin typeface="+mn-lt"/>
                <a:ea typeface="+mn-ea"/>
                <a:cs typeface="+mn-cs"/>
              </a:rPr>
              <a:t>5.  Explore our "5 things your congregation can do" pages and encourage your meeting to engage with AFSC Key Issues.</a:t>
            </a:r>
          </a:p>
          <a:p>
            <a:r>
              <a:rPr lang="en-US" sz="1200" b="0" i="0" kern="1200" dirty="0">
                <a:solidFill>
                  <a:schemeClr val="tx1"/>
                </a:solidFill>
                <a:effectLst/>
                <a:latin typeface="+mn-lt"/>
                <a:ea typeface="+mn-ea"/>
                <a:cs typeface="+mn-cs"/>
              </a:rPr>
              <a:t>Did you know that AFSC Programs and Friends Relations have created "5 things your congregation can do" pages for a variety AFSC Key Issues: </a:t>
            </a:r>
            <a:r>
              <a:rPr lang="en-US" sz="1200" b="0" i="0" u="none" strike="noStrike" kern="1200" dirty="0">
                <a:solidFill>
                  <a:schemeClr val="tx1"/>
                </a:solidFill>
                <a:effectLst/>
                <a:latin typeface="+mn-lt"/>
                <a:ea typeface="+mn-ea"/>
                <a:cs typeface="+mn-cs"/>
                <a:hlinkClick r:id="rId17"/>
              </a:rPr>
              <a:t>Healing Justice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8"/>
              </a:rPr>
              <a:t>Immigrant Justice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9"/>
              </a:rPr>
              <a:t>Israel/Palestine</a:t>
            </a:r>
            <a:r>
              <a:rPr lang="en-US" sz="1200" b="0" i="0" kern="1200" dirty="0">
                <a:solidFill>
                  <a:schemeClr val="tx1"/>
                </a:solidFill>
                <a:effectLst/>
                <a:latin typeface="+mn-lt"/>
                <a:ea typeface="+mn-ea"/>
                <a:cs typeface="+mn-cs"/>
              </a:rPr>
              <a:t>. We are offering </a:t>
            </a:r>
            <a:r>
              <a:rPr lang="en-US" sz="1200" b="0" i="0" u="none" strike="noStrike" kern="1200" dirty="0">
                <a:solidFill>
                  <a:schemeClr val="tx1"/>
                </a:solidFill>
                <a:effectLst/>
                <a:latin typeface="+mn-lt"/>
                <a:ea typeface="+mn-ea"/>
                <a:cs typeface="+mn-cs"/>
                <a:hlinkClick r:id="rId20"/>
              </a:rPr>
              <a:t>5 things you can do to Humanize, not Militarize</a:t>
            </a:r>
            <a:r>
              <a:rPr lang="en-US" sz="1200" b="0" i="0" kern="1200" dirty="0">
                <a:solidFill>
                  <a:schemeClr val="tx1"/>
                </a:solidFill>
                <a:effectLst/>
                <a:latin typeface="+mn-lt"/>
                <a:ea typeface="+mn-ea"/>
                <a:cs typeface="+mn-cs"/>
              </a:rPr>
              <a:t> to accompany </a:t>
            </a:r>
            <a:r>
              <a:rPr lang="en-US" sz="1200" b="0" i="0" u="none" strike="noStrike" kern="1200" dirty="0">
                <a:solidFill>
                  <a:schemeClr val="tx1"/>
                </a:solidFill>
                <a:effectLst/>
                <a:latin typeface="+mn-lt"/>
                <a:ea typeface="+mn-ea"/>
                <a:cs typeface="+mn-cs"/>
                <a:hlinkClick r:id="rId21"/>
              </a:rPr>
              <a:t>our traveling exhibit</a:t>
            </a:r>
            <a:r>
              <a:rPr lang="en-US" sz="1200" b="0" i="0" kern="1200" dirty="0">
                <a:solidFill>
                  <a:schemeClr val="tx1"/>
                </a:solidFill>
                <a:effectLst/>
                <a:latin typeface="+mn-lt"/>
                <a:ea typeface="+mn-ea"/>
                <a:cs typeface="+mn-cs"/>
              </a:rPr>
              <a:t>. Join the </a:t>
            </a:r>
            <a:r>
              <a:rPr lang="en-US" sz="1200" b="0" i="0" u="none" strike="noStrike" kern="1200" dirty="0">
                <a:solidFill>
                  <a:schemeClr val="tx1"/>
                </a:solidFill>
                <a:effectLst/>
                <a:latin typeface="+mn-lt"/>
                <a:ea typeface="+mn-ea"/>
                <a:cs typeface="+mn-cs"/>
                <a:hlinkClick r:id="rId22"/>
              </a:rPr>
              <a:t>Quaker Network to end Mass Incarceration</a:t>
            </a:r>
            <a:r>
              <a:rPr lang="en-US" sz="1200" b="0" i="0" kern="1200" dirty="0">
                <a:solidFill>
                  <a:schemeClr val="tx1"/>
                </a:solidFill>
                <a:effectLst/>
                <a:latin typeface="+mn-lt"/>
                <a:ea typeface="+mn-ea"/>
                <a:cs typeface="+mn-cs"/>
              </a:rPr>
              <a:t> or the </a:t>
            </a:r>
            <a:r>
              <a:rPr lang="en-US" sz="1200" b="0" i="0" u="none" strike="noStrike" kern="1200" dirty="0">
                <a:solidFill>
                  <a:schemeClr val="tx1"/>
                </a:solidFill>
                <a:effectLst/>
                <a:latin typeface="+mn-lt"/>
                <a:ea typeface="+mn-ea"/>
                <a:cs typeface="+mn-cs"/>
                <a:hlinkClick r:id="rId23"/>
              </a:rPr>
              <a:t>Quaker Palestine Israel Network</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6.  Host the traveling art installation </a:t>
            </a:r>
            <a:r>
              <a:rPr lang="en-US" sz="1200" b="0" i="0" u="none" strike="noStrike" kern="1200" dirty="0">
                <a:solidFill>
                  <a:schemeClr val="tx1"/>
                </a:solidFill>
                <a:effectLst/>
                <a:latin typeface="+mn-lt"/>
                <a:ea typeface="+mn-ea"/>
                <a:cs typeface="+mn-cs"/>
                <a:hlinkClick r:id="rId24"/>
              </a:rPr>
              <a:t>39 Questions for White People</a:t>
            </a:r>
            <a:r>
              <a:rPr lang="en-US" sz="1200" b="0" i="0" kern="1200" dirty="0">
                <a:solidFill>
                  <a:schemeClr val="tx1"/>
                </a:solidFill>
                <a:effectLst/>
                <a:latin typeface="+mn-lt"/>
                <a:ea typeface="+mn-ea"/>
                <a:cs typeface="+mn-cs"/>
              </a:rPr>
              <a:t> and engage Friends in conversations about undoing racism drawing from </a:t>
            </a:r>
            <a:r>
              <a:rPr lang="en-US" sz="1200" b="0" i="0" u="none" strike="noStrike" kern="1200" dirty="0">
                <a:solidFill>
                  <a:schemeClr val="tx1"/>
                </a:solidFill>
                <a:effectLst/>
                <a:latin typeface="+mn-lt"/>
                <a:ea typeface="+mn-ea"/>
                <a:cs typeface="+mn-cs"/>
                <a:hlinkClick r:id="rId8"/>
              </a:rPr>
              <a:t>posts at Acting in Faith</a:t>
            </a:r>
            <a:r>
              <a:rPr lang="en-US" sz="1200" b="0" i="0"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hlinkClick r:id="rId24"/>
              </a:rPr>
              <a:t>39 Questions for White People</a:t>
            </a:r>
            <a:r>
              <a:rPr lang="en-US" sz="1200" b="0" i="0" kern="1200" dirty="0">
                <a:solidFill>
                  <a:schemeClr val="tx1"/>
                </a:solidFill>
                <a:effectLst/>
                <a:latin typeface="+mn-lt"/>
                <a:ea typeface="+mn-ea"/>
                <a:cs typeface="+mn-cs"/>
              </a:rPr>
              <a:t> is an art piece by Naima Lowe, which explores whiteness and asks open questions that prompt dialogue on racism and white privilege. Read several </a:t>
            </a:r>
            <a:r>
              <a:rPr lang="en-US" sz="1200" b="0" i="0" u="none" strike="noStrike" kern="1200" dirty="0">
                <a:solidFill>
                  <a:schemeClr val="tx1"/>
                </a:solidFill>
                <a:effectLst/>
                <a:latin typeface="+mn-lt"/>
                <a:ea typeface="+mn-ea"/>
                <a:cs typeface="+mn-cs"/>
                <a:hlinkClick r:id="rId8"/>
              </a:rPr>
              <a:t>undoing racism posts from Acting in Faith</a:t>
            </a:r>
            <a:r>
              <a:rPr lang="en-US" sz="1200" b="0" i="0" kern="1200" dirty="0">
                <a:solidFill>
                  <a:schemeClr val="tx1"/>
                </a:solidFill>
                <a:effectLst/>
                <a:latin typeface="+mn-lt"/>
                <a:ea typeface="+mn-ea"/>
                <a:cs typeface="+mn-cs"/>
              </a:rPr>
              <a:t> as a meeting/church to deepen your exploration.</a:t>
            </a:r>
          </a:p>
          <a:p>
            <a:r>
              <a:rPr lang="en-US" sz="1200" b="0" i="0" kern="1200" dirty="0">
                <a:solidFill>
                  <a:schemeClr val="tx1"/>
                </a:solidFill>
                <a:effectLst/>
                <a:latin typeface="+mn-lt"/>
                <a:ea typeface="+mn-ea"/>
                <a:cs typeface="+mn-cs"/>
              </a:rPr>
              <a:t>7.  Share the "</a:t>
            </a:r>
            <a:r>
              <a:rPr lang="en-US" sz="1200" b="0" i="0" u="none" strike="noStrike" kern="1200" dirty="0">
                <a:solidFill>
                  <a:schemeClr val="tx1"/>
                </a:solidFill>
                <a:effectLst/>
                <a:latin typeface="+mn-lt"/>
                <a:ea typeface="+mn-ea"/>
                <a:cs typeface="+mn-cs"/>
                <a:hlinkClick r:id="rId25"/>
              </a:rPr>
              <a:t>Let your Life Speak</a:t>
            </a:r>
            <a:r>
              <a:rPr lang="en-US" sz="1200" b="0" i="0" kern="1200" dirty="0">
                <a:solidFill>
                  <a:schemeClr val="tx1"/>
                </a:solidFill>
                <a:effectLst/>
                <a:latin typeface="+mn-lt"/>
                <a:ea typeface="+mn-ea"/>
                <a:cs typeface="+mn-cs"/>
              </a:rPr>
              <a:t>" story cards with family and Friends, featuring stories of courageous people working with AFSC for change.</a:t>
            </a:r>
          </a:p>
          <a:p>
            <a:r>
              <a:rPr lang="en-US" sz="1200" b="0" i="0" kern="1200" dirty="0">
                <a:solidFill>
                  <a:schemeClr val="tx1"/>
                </a:solidFill>
                <a:effectLst/>
                <a:latin typeface="+mn-lt"/>
                <a:ea typeface="+mn-ea"/>
                <a:cs typeface="+mn-cs"/>
              </a:rPr>
              <a:t>AFSC Friends Relations will inspire you and your family with the "</a:t>
            </a:r>
            <a:r>
              <a:rPr lang="en-US" sz="1200" b="0" i="0" u="none" strike="noStrike" kern="1200" dirty="0">
                <a:solidFill>
                  <a:schemeClr val="tx1"/>
                </a:solidFill>
                <a:effectLst/>
                <a:latin typeface="+mn-lt"/>
                <a:ea typeface="+mn-ea"/>
                <a:cs typeface="+mn-cs"/>
                <a:hlinkClick r:id="rId25"/>
              </a:rPr>
              <a:t>Let your Life Speak</a:t>
            </a:r>
            <a:r>
              <a:rPr lang="en-US" sz="1200" b="0" i="0" kern="1200" dirty="0">
                <a:solidFill>
                  <a:schemeClr val="tx1"/>
                </a:solidFill>
                <a:effectLst/>
                <a:latin typeface="+mn-lt"/>
                <a:ea typeface="+mn-ea"/>
                <a:cs typeface="+mn-cs"/>
              </a:rPr>
              <a:t>" project. Liaisons can share the cards with members of your meeting/church and facilitate a discussion about the stories motivate you to take courageous action or support others who are doing so. Participants will also be encouraged to</a:t>
            </a:r>
            <a:r>
              <a:rPr lang="en-US" sz="1200" b="0" i="0" u="none" strike="noStrike" kern="1200" dirty="0">
                <a:solidFill>
                  <a:schemeClr val="tx1"/>
                </a:solidFill>
                <a:effectLst/>
                <a:latin typeface="+mn-lt"/>
                <a:ea typeface="+mn-ea"/>
                <a:cs typeface="+mn-cs"/>
                <a:hlinkClick r:id="rId26"/>
              </a:rPr>
              <a:t> contribute monetarily</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27"/>
              </a:rPr>
              <a:t>join in to create change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8.  Bring an AFSC staff member to present at your monthly, quarterly, or yearly meeting or church.</a:t>
            </a:r>
          </a:p>
          <a:p>
            <a:r>
              <a:rPr lang="en-US" sz="1200" b="0" i="0" kern="1200" dirty="0">
                <a:solidFill>
                  <a:schemeClr val="tx1"/>
                </a:solidFill>
                <a:effectLst/>
                <a:latin typeface="+mn-lt"/>
                <a:ea typeface="+mn-ea"/>
                <a:cs typeface="+mn-cs"/>
              </a:rPr>
              <a:t>Contact </a:t>
            </a:r>
            <a:r>
              <a:rPr lang="en-US" sz="1200" b="0" i="0" u="none" strike="noStrike" kern="1200" dirty="0">
                <a:solidFill>
                  <a:schemeClr val="tx1"/>
                </a:solidFill>
                <a:effectLst/>
                <a:latin typeface="+mn-lt"/>
                <a:ea typeface="+mn-ea"/>
                <a:cs typeface="+mn-cs"/>
                <a:hlinkClick r:id="rId28"/>
              </a:rPr>
              <a:t>friends@afsc.org</a:t>
            </a:r>
            <a:r>
              <a:rPr lang="en-US" sz="1200" b="0" i="0" kern="1200" dirty="0">
                <a:solidFill>
                  <a:schemeClr val="tx1"/>
                </a:solidFill>
                <a:effectLst/>
                <a:latin typeface="+mn-lt"/>
                <a:ea typeface="+mn-ea"/>
                <a:cs typeface="+mn-cs"/>
              </a:rPr>
              <a:t> to learn more.</a:t>
            </a:r>
          </a:p>
          <a:p>
            <a:r>
              <a:rPr lang="en-US" sz="1200" b="0" i="0" kern="1200" dirty="0">
                <a:solidFill>
                  <a:schemeClr val="tx1"/>
                </a:solidFill>
                <a:effectLst/>
                <a:latin typeface="+mn-lt"/>
                <a:ea typeface="+mn-ea"/>
                <a:cs typeface="+mn-cs"/>
              </a:rPr>
              <a:t>9.  Participate in an AFSC workshop or other AFSC organized program at the </a:t>
            </a:r>
            <a:r>
              <a:rPr lang="en-US" sz="1200" b="0" i="0" u="none" strike="noStrike" kern="1200" dirty="0">
                <a:solidFill>
                  <a:schemeClr val="tx1"/>
                </a:solidFill>
                <a:effectLst/>
                <a:latin typeface="+mn-lt"/>
                <a:ea typeface="+mn-ea"/>
                <a:cs typeface="+mn-cs"/>
                <a:hlinkClick r:id="rId29"/>
              </a:rPr>
              <a:t>FGC Gathering</a:t>
            </a:r>
            <a:r>
              <a:rPr lang="en-US" sz="1200" b="0" i="0" kern="1200" dirty="0">
                <a:solidFill>
                  <a:schemeClr val="tx1"/>
                </a:solidFill>
                <a:effectLst/>
                <a:latin typeface="+mn-lt"/>
                <a:ea typeface="+mn-ea"/>
                <a:cs typeface="+mn-cs"/>
              </a:rPr>
              <a:t>. Attend a conference co-sponsored by AFSC at </a:t>
            </a:r>
            <a:r>
              <a:rPr lang="en-US" sz="1200" b="0" i="0" kern="1200" dirty="0" err="1">
                <a:solidFill>
                  <a:schemeClr val="tx1"/>
                </a:solidFill>
                <a:effectLst/>
                <a:latin typeface="+mn-lt"/>
                <a:ea typeface="+mn-ea"/>
                <a:cs typeface="+mn-cs"/>
              </a:rPr>
              <a:t>Pendle</a:t>
            </a:r>
            <a:r>
              <a:rPr lang="en-US" sz="1200" b="0" i="0" kern="1200" dirty="0">
                <a:solidFill>
                  <a:schemeClr val="tx1"/>
                </a:solidFill>
                <a:effectLst/>
                <a:latin typeface="+mn-lt"/>
                <a:ea typeface="+mn-ea"/>
                <a:cs typeface="+mn-cs"/>
              </a:rPr>
              <a:t> Hill on restorative justice.</a:t>
            </a:r>
          </a:p>
          <a:p>
            <a:r>
              <a:rPr lang="en-US" sz="1200" b="0" i="0" kern="1200" dirty="0">
                <a:solidFill>
                  <a:schemeClr val="tx1"/>
                </a:solidFill>
                <a:effectLst/>
                <a:latin typeface="+mn-lt"/>
                <a:ea typeface="+mn-ea"/>
                <a:cs typeface="+mn-cs"/>
              </a:rPr>
              <a:t>Find our offerings at the FGC Gathering for July, 2016 </a:t>
            </a:r>
            <a:r>
              <a:rPr lang="en-US" sz="1200" b="0" i="0" u="none" strike="noStrike" kern="1200" dirty="0">
                <a:solidFill>
                  <a:schemeClr val="tx1"/>
                </a:solidFill>
                <a:effectLst/>
                <a:latin typeface="+mn-lt"/>
                <a:ea typeface="+mn-ea"/>
                <a:cs typeface="+mn-cs"/>
                <a:hlinkClick r:id="rId29" tooltip="AFSC at FGC Gathering"/>
              </a:rPr>
              <a:t>here</a:t>
            </a:r>
            <a:r>
              <a:rPr lang="en-US" sz="1200" b="0" i="0" kern="1200" dirty="0">
                <a:solidFill>
                  <a:schemeClr val="tx1"/>
                </a:solidFill>
                <a:effectLst/>
                <a:latin typeface="+mn-lt"/>
                <a:ea typeface="+mn-ea"/>
                <a:cs typeface="+mn-cs"/>
              </a:rPr>
              <a:t>. AFSC staff will be co-leading five workshops and offering a full afternoon events schedule at the FGC Gathering in July, 2016. In March, 2016, we are partnering with </a:t>
            </a:r>
            <a:r>
              <a:rPr lang="en-US" sz="1200" b="0" i="0" kern="1200" dirty="0" err="1">
                <a:solidFill>
                  <a:schemeClr val="tx1"/>
                </a:solidFill>
                <a:effectLst/>
                <a:latin typeface="+mn-lt"/>
                <a:ea typeface="+mn-ea"/>
                <a:cs typeface="+mn-cs"/>
              </a:rPr>
              <a:t>Pendle</a:t>
            </a:r>
            <a:r>
              <a:rPr lang="en-US" sz="1200" b="0" i="0" kern="1200" dirty="0">
                <a:solidFill>
                  <a:schemeClr val="tx1"/>
                </a:solidFill>
                <a:effectLst/>
                <a:latin typeface="+mn-lt"/>
                <a:ea typeface="+mn-ea"/>
                <a:cs typeface="+mn-cs"/>
              </a:rPr>
              <a:t> Hill to host </a:t>
            </a:r>
            <a:r>
              <a:rPr lang="en-US" sz="1200" b="0" i="0" u="none" strike="noStrike" kern="1200" dirty="0">
                <a:solidFill>
                  <a:schemeClr val="tx1"/>
                </a:solidFill>
                <a:effectLst/>
                <a:latin typeface="+mn-lt"/>
                <a:ea typeface="+mn-ea"/>
                <a:cs typeface="+mn-cs"/>
                <a:hlinkClick r:id="rId30"/>
              </a:rPr>
              <a:t>Beyond Crime and Punishment: Fostering Transformative Justice</a:t>
            </a:r>
            <a:r>
              <a:rPr lang="en-US" sz="1200" b="0" i="0" kern="1200" dirty="0">
                <a:solidFill>
                  <a:schemeClr val="tx1"/>
                </a:solidFill>
                <a:effectLst/>
                <a:latin typeface="+mn-lt"/>
                <a:ea typeface="+mn-ea"/>
                <a:cs typeface="+mn-cs"/>
              </a:rPr>
              <a:t> in communities, a conference for Friends and others. </a:t>
            </a:r>
          </a:p>
          <a:p>
            <a:r>
              <a:rPr lang="en-US" sz="1200" b="0" i="0" kern="1200" dirty="0">
                <a:solidFill>
                  <a:schemeClr val="tx1"/>
                </a:solidFill>
                <a:effectLst/>
                <a:latin typeface="+mn-lt"/>
                <a:ea typeface="+mn-ea"/>
                <a:cs typeface="+mn-cs"/>
              </a:rPr>
              <a:t>10.  Invite members or attenders of your meeting/church to share a story at our </a:t>
            </a:r>
            <a:r>
              <a:rPr lang="en-US" sz="1200" b="0" i="0" u="none" strike="noStrike" kern="1200" dirty="0">
                <a:solidFill>
                  <a:schemeClr val="tx1"/>
                </a:solidFill>
                <a:effectLst/>
                <a:latin typeface="+mn-lt"/>
                <a:ea typeface="+mn-ea"/>
                <a:cs typeface="+mn-cs"/>
                <a:hlinkClick r:id="rId31"/>
              </a:rPr>
              <a:t>Peace Works: Century of Action website.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100 years, we have worked together for peace and justice. Explore these stories and add your own, or encourage a Friend to do so, as we celebrate AFSC's past and future. For more information, please contact </a:t>
            </a:r>
            <a:r>
              <a:rPr lang="en-US" sz="1200" b="0" i="0" u="none" strike="noStrike" kern="1200" dirty="0">
                <a:solidFill>
                  <a:schemeClr val="tx1"/>
                </a:solidFill>
                <a:effectLst/>
                <a:latin typeface="+mn-lt"/>
                <a:ea typeface="+mn-ea"/>
                <a:cs typeface="+mn-cs"/>
                <a:hlinkClick r:id="rId32"/>
              </a:rPr>
              <a:t>peaceworks@afsc.org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11.  Learn more about the </a:t>
            </a:r>
            <a:r>
              <a:rPr lang="en-US" sz="1200" b="0" i="0" u="none" strike="noStrike" kern="1200" dirty="0">
                <a:solidFill>
                  <a:schemeClr val="tx1"/>
                </a:solidFill>
                <a:effectLst/>
                <a:latin typeface="+mn-lt"/>
                <a:ea typeface="+mn-ea"/>
                <a:cs typeface="+mn-cs"/>
                <a:hlinkClick r:id="rId33" tooltip="Small group social justice ministries model"/>
              </a:rPr>
              <a:t>Quaker Social Change Ministry</a:t>
            </a:r>
            <a:r>
              <a:rPr lang="en-US" sz="1200" b="0" i="0" kern="1200" dirty="0">
                <a:solidFill>
                  <a:schemeClr val="tx1"/>
                </a:solidFill>
                <a:effectLst/>
                <a:latin typeface="+mn-lt"/>
                <a:ea typeface="+mn-ea"/>
                <a:cs typeface="+mn-cs"/>
              </a:rPr>
              <a:t> pilot program and consider joining with a small group in your meeting/church.</a:t>
            </a:r>
          </a:p>
          <a:p>
            <a:r>
              <a:rPr lang="en-US" sz="1200" b="0" i="0" kern="1200" dirty="0">
                <a:solidFill>
                  <a:schemeClr val="tx1"/>
                </a:solidFill>
                <a:effectLst/>
                <a:latin typeface="+mn-lt"/>
                <a:ea typeface="+mn-ea"/>
                <a:cs typeface="+mn-cs"/>
              </a:rPr>
              <a:t>AFSC is excited to bring the Quaker Social Change Ministry pilot program to Friends. Developed by three Unitarian Universalist ministers in the Denver area, Quaker Social Change Ministry is a Spirit-led, relationship based approached to social change work.  You can find more at www.afsc.org/qscm</a:t>
            </a:r>
            <a:r>
              <a:rPr lang="en-US" sz="1200" b="0" i="0" kern="1200" baseline="0" dirty="0">
                <a:solidFill>
                  <a:schemeClr val="tx1"/>
                </a:solidFill>
                <a:effectLst/>
                <a:latin typeface="+mn-lt"/>
                <a:ea typeface="+mn-ea"/>
                <a:cs typeface="+mn-cs"/>
              </a:rPr>
              <a:t> or reach out to Lucy at lduncan@afsc.org.</a:t>
            </a:r>
          </a:p>
          <a:p>
            <a:r>
              <a:rPr lang="en-US" sz="1200" b="0" i="0" kern="1200" baseline="0" dirty="0">
                <a:solidFill>
                  <a:schemeClr val="tx1"/>
                </a:solidFill>
                <a:effectLst/>
                <a:latin typeface="+mn-lt"/>
                <a:ea typeface="+mn-ea"/>
                <a:cs typeface="+mn-cs"/>
              </a:rPr>
              <a:t>12. Celebrate the Centennial with us – find out more at www.afsc.org/100.</a:t>
            </a:r>
          </a:p>
          <a:p>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1F95F7C-9631-4E4F-AB64-9EBB08A813CF}" type="slidenum">
              <a:rPr lang="en-US" smtClean="0"/>
              <a:t>14</a:t>
            </a:fld>
            <a:endParaRPr lang="en-US"/>
          </a:p>
        </p:txBody>
      </p:sp>
    </p:spTree>
    <p:extLst>
      <p:ext uri="{BB962C8B-B14F-4D97-AF65-F5344CB8AC3E}">
        <p14:creationId xmlns:p14="http://schemas.microsoft.com/office/powerpoint/2010/main" val="3289197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large percentage of our meeting has attended at least one Quaker Social Change Ministry meeting. We have gotten to know each other better and are much more aware of each other’s social justice work. We have found the suggested agenda, including spiritual practices and evaluating our stories from a spiritual perspective, to be very enlightening as well as energizing.</a:t>
            </a:r>
          </a:p>
          <a:p>
            <a:endParaRPr lang="en-US" sz="1400" b="1" kern="1200" dirty="0">
              <a:solidFill>
                <a:schemeClr val="tx1"/>
              </a:solidFill>
              <a:latin typeface="+mn-lt"/>
              <a:ea typeface="+mn-ea"/>
              <a:cs typeface="+mn-cs"/>
            </a:endParaRPr>
          </a:p>
          <a:p>
            <a:r>
              <a:rPr lang="en-US" sz="800" kern="1200" dirty="0">
                <a:solidFill>
                  <a:schemeClr val="tx1"/>
                </a:solidFill>
                <a:latin typeface="+mn-lt"/>
                <a:ea typeface="+mn-ea"/>
                <a:cs typeface="+mn-cs"/>
              </a:rPr>
              <a:t>Jeff Kisling</a:t>
            </a:r>
          </a:p>
          <a:p>
            <a:r>
              <a:rPr lang="en-US" sz="800" b="1" kern="1200" dirty="0">
                <a:solidFill>
                  <a:schemeClr val="tx1"/>
                </a:solidFill>
                <a:latin typeface="+mn-lt"/>
                <a:ea typeface="+mn-ea"/>
                <a:cs typeface="+mn-cs"/>
              </a:rPr>
              <a:t>North Meadow Circle of Friends</a:t>
            </a:r>
          </a:p>
          <a:p>
            <a:endParaRPr lang="en-US" sz="800" b="1" kern="1200" dirty="0">
              <a:solidFill>
                <a:schemeClr val="tx1"/>
              </a:solidFill>
              <a:latin typeface="+mn-lt"/>
              <a:ea typeface="+mn-ea"/>
              <a:cs typeface="+mn-cs"/>
            </a:endParaRPr>
          </a:p>
          <a:p>
            <a:r>
              <a:rPr lang="en-US" sz="800" kern="1200" dirty="0">
                <a:solidFill>
                  <a:schemeClr val="tx1"/>
                </a:solidFill>
                <a:latin typeface="+mn-lt"/>
                <a:ea typeface="+mn-ea"/>
                <a:cs typeface="+mn-cs"/>
              </a:rPr>
              <a:t>Most of us are familiar with Friend’s history of jumping into situations and trying to provide leadership which often ends up not being what the impacted community needed.  This can end up causing more harm than good, and is why activists so often find themselves discouraged, often giving up the work entirely.  QSCM helps Friends change the focus to the impacted community, because the people there are the ones who know the factors and people who are impacting their situation.  The impacted community has a better idea of what the driving issues are, and thus know what solutions are needed, and probably have a good idea of how to create those solutions.  Our role is to be ready to do what we are asked to do, when we are asked to do it.</a:t>
            </a:r>
          </a:p>
          <a:p>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Jeff Kisling</a:t>
            </a:r>
          </a:p>
          <a:p>
            <a:r>
              <a:rPr lang="en-US" sz="800" kern="1200" dirty="0">
                <a:solidFill>
                  <a:schemeClr val="tx1"/>
                </a:solidFill>
                <a:latin typeface="+mn-lt"/>
                <a:ea typeface="+mn-ea"/>
                <a:cs typeface="+mn-cs"/>
              </a:rPr>
              <a:t>North Meadow Circle of Friends</a:t>
            </a:r>
          </a:p>
          <a:p>
            <a:endParaRPr lang="en-US" sz="800" b="1" kern="1200" dirty="0">
              <a:solidFill>
                <a:schemeClr val="tx1"/>
              </a:solidFill>
              <a:latin typeface="+mn-lt"/>
              <a:ea typeface="+mn-ea"/>
              <a:cs typeface="+mn-cs"/>
            </a:endParaRPr>
          </a:p>
          <a:p>
            <a:endParaRPr lang="en-US" sz="8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15</a:t>
            </a:fld>
            <a:endParaRPr lang="en-US"/>
          </a:p>
        </p:txBody>
      </p:sp>
    </p:spTree>
    <p:extLst>
      <p:ext uri="{BB962C8B-B14F-4D97-AF65-F5344CB8AC3E}">
        <p14:creationId xmlns:p14="http://schemas.microsoft.com/office/powerpoint/2010/main" val="23829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Join AFSC in doing powerful, Spirit-led social justice organizing that is grounded in Quaker principles, accountable to communities most impacted, and models the Beloved Community we wish to co-create.</a:t>
            </a:r>
          </a:p>
          <a:p>
            <a:endParaRPr lang="en-US" dirty="0"/>
          </a:p>
        </p:txBody>
      </p:sp>
      <p:sp>
        <p:nvSpPr>
          <p:cNvPr id="4" name="Slide Number Placeholder 3"/>
          <p:cNvSpPr>
            <a:spLocks noGrp="1"/>
          </p:cNvSpPr>
          <p:nvPr>
            <p:ph type="sldNum" sz="quarter" idx="10"/>
          </p:nvPr>
        </p:nvSpPr>
        <p:spPr/>
        <p:txBody>
          <a:bodyPr/>
          <a:lstStyle/>
          <a:p>
            <a:fld id="{C1F95F7C-9631-4E4F-AB64-9EBB08A813CF}" type="slidenum">
              <a:rPr lang="en-US" smtClean="0"/>
              <a:t>16</a:t>
            </a:fld>
            <a:endParaRPr lang="en-US"/>
          </a:p>
        </p:txBody>
      </p:sp>
    </p:spTree>
    <p:extLst>
      <p:ext uri="{BB962C8B-B14F-4D97-AF65-F5344CB8AC3E}">
        <p14:creationId xmlns:p14="http://schemas.microsoft.com/office/powerpoint/2010/main" val="177771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Mission now as then was to put Quaker faith into action, to let our works speak, but not to proselytize (since the</a:t>
            </a:r>
          </a:p>
          <a:p>
            <a:r>
              <a:rPr lang="en-US" sz="1200" b="0" i="0" u="none" strike="noStrike" kern="1200" baseline="0" dirty="0">
                <a:solidFill>
                  <a:schemeClr val="tx1"/>
                </a:solidFill>
                <a:latin typeface="+mn-lt"/>
                <a:ea typeface="+mn-ea"/>
                <a:cs typeface="+mn-cs"/>
              </a:rPr>
              <a:t>founding Yearly Meetings could not agree on which brand of Quakerism we would be converting people to). AFSC</a:t>
            </a:r>
          </a:p>
          <a:p>
            <a:r>
              <a:rPr lang="en-US" sz="1200" b="0" i="0" u="none" strike="noStrike" kern="1200" baseline="0" dirty="0">
                <a:solidFill>
                  <a:schemeClr val="tx1"/>
                </a:solidFill>
                <a:latin typeface="+mn-lt"/>
                <a:ea typeface="+mn-ea"/>
                <a:cs typeface="+mn-cs"/>
              </a:rPr>
              <a:t>has been guided by this mission for 100 years, this is our Centennial year.</a:t>
            </a:r>
            <a:endParaRPr lang="en-US" dirty="0"/>
          </a:p>
        </p:txBody>
      </p:sp>
      <p:sp>
        <p:nvSpPr>
          <p:cNvPr id="4" name="Slide Number Placeholder 3"/>
          <p:cNvSpPr>
            <a:spLocks noGrp="1"/>
          </p:cNvSpPr>
          <p:nvPr>
            <p:ph type="sldNum" sz="quarter" idx="10"/>
          </p:nvPr>
        </p:nvSpPr>
        <p:spPr/>
        <p:txBody>
          <a:bodyPr/>
          <a:lstStyle/>
          <a:p>
            <a:fld id="{C1F95F7C-9631-4E4F-AB64-9EBB08A813CF}" type="slidenum">
              <a:rPr lang="en-US" smtClean="0"/>
              <a:t>2</a:t>
            </a:fld>
            <a:endParaRPr lang="en-US"/>
          </a:p>
        </p:txBody>
      </p:sp>
    </p:spTree>
    <p:extLst>
      <p:ext uri="{BB962C8B-B14F-4D97-AF65-F5344CB8AC3E}">
        <p14:creationId xmlns:p14="http://schemas.microsoft.com/office/powerpoint/2010/main" val="107954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do we work for peace today? Unusual for international NGO in that we work internationally AND at home—17</a:t>
            </a:r>
          </a:p>
          <a:p>
            <a:r>
              <a:rPr lang="en-US" sz="1200" b="0" i="0" u="none" strike="noStrike" kern="1200" baseline="0" dirty="0">
                <a:solidFill>
                  <a:schemeClr val="tx1"/>
                </a:solidFill>
                <a:latin typeface="+mn-lt"/>
                <a:ea typeface="+mn-ea"/>
                <a:cs typeface="+mn-cs"/>
              </a:rPr>
              <a:t>countries and 33 US cities. Overseas and in the US we work in places scarred by conflict, poverty, exploitation and</a:t>
            </a:r>
          </a:p>
          <a:p>
            <a:r>
              <a:rPr lang="en-US" sz="1200" b="0" i="0" u="none" strike="noStrike" kern="1200" baseline="0" dirty="0">
                <a:solidFill>
                  <a:schemeClr val="tx1"/>
                </a:solidFill>
                <a:latin typeface="+mn-lt"/>
                <a:ea typeface="+mn-ea"/>
                <a:cs typeface="+mn-cs"/>
              </a:rPr>
              <a:t>oppression. We have a long history of engaging with “pariah states,” Russia in the 1920’s; North Korea, Somalia,</a:t>
            </a:r>
          </a:p>
          <a:p>
            <a:r>
              <a:rPr lang="en-US" sz="1200" b="0" i="0" u="none" strike="noStrike" kern="1200" baseline="0" dirty="0">
                <a:solidFill>
                  <a:schemeClr val="tx1"/>
                </a:solidFill>
                <a:latin typeface="+mn-lt"/>
                <a:ea typeface="+mn-ea"/>
                <a:cs typeface="+mn-cs"/>
              </a:rPr>
              <a:t>Palestine, Zimbabwe, and Myanmar today. We see the impact of US foreign policy, domestic policy (such as</a:t>
            </a:r>
          </a:p>
          <a:p>
            <a:r>
              <a:rPr lang="en-US" sz="1200" b="0" i="0" u="none" strike="noStrike" kern="1200" baseline="0" dirty="0">
                <a:solidFill>
                  <a:schemeClr val="tx1"/>
                </a:solidFill>
                <a:latin typeface="+mn-lt"/>
                <a:ea typeface="+mn-ea"/>
                <a:cs typeface="+mn-cs"/>
              </a:rPr>
              <a:t>immigration) and self-serving US corporate influence on the development of that policy (as right now in Honduras)—</a:t>
            </a:r>
          </a:p>
          <a:p>
            <a:r>
              <a:rPr lang="en-US" sz="1200" b="0" i="0" u="none" strike="noStrike" kern="1200" baseline="0" dirty="0">
                <a:solidFill>
                  <a:schemeClr val="tx1"/>
                </a:solidFill>
                <a:latin typeface="+mn-lt"/>
                <a:ea typeface="+mn-ea"/>
                <a:cs typeface="+mn-cs"/>
              </a:rPr>
              <a:t>as AMERICAN Friends Service Committee we have a responsibility to help our country develop new approaches to</a:t>
            </a:r>
          </a:p>
          <a:p>
            <a:r>
              <a:rPr lang="en-US" sz="1200" b="0" i="0" u="none" strike="noStrike" kern="1200" baseline="0" dirty="0">
                <a:solidFill>
                  <a:schemeClr val="tx1"/>
                </a:solidFill>
                <a:latin typeface="+mn-lt"/>
                <a:ea typeface="+mn-ea"/>
                <a:cs typeface="+mn-cs"/>
              </a:rPr>
              <a:t>foreign and domestic policy that will serve global and domestic peace.</a:t>
            </a:r>
            <a:endParaRPr lang="en-US" baseline="0" dirty="0"/>
          </a:p>
          <a:p>
            <a:endParaRPr lang="en-US" dirty="0"/>
          </a:p>
        </p:txBody>
      </p:sp>
      <p:sp>
        <p:nvSpPr>
          <p:cNvPr id="4" name="Slide Number Placeholder 3"/>
          <p:cNvSpPr>
            <a:spLocks noGrp="1"/>
          </p:cNvSpPr>
          <p:nvPr>
            <p:ph type="sldNum" sz="quarter" idx="10"/>
          </p:nvPr>
        </p:nvSpPr>
        <p:spPr/>
        <p:txBody>
          <a:bodyPr/>
          <a:lstStyle/>
          <a:p>
            <a:fld id="{C1F95F7C-9631-4E4F-AB64-9EBB08A813CF}" type="slidenum">
              <a:rPr lang="en-US" smtClean="0"/>
              <a:t>3</a:t>
            </a:fld>
            <a:endParaRPr lang="en-US"/>
          </a:p>
        </p:txBody>
      </p:sp>
    </p:spTree>
    <p:extLst>
      <p:ext uri="{BB962C8B-B14F-4D97-AF65-F5344CB8AC3E}">
        <p14:creationId xmlns:p14="http://schemas.microsoft.com/office/powerpoint/2010/main" val="37153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accompany those with</a:t>
            </a:r>
            <a:r>
              <a:rPr lang="en-US" baseline="0" dirty="0"/>
              <a:t> whom we work, our efforts arise from partnerships and relationships deep in the communities out of which arise our efforts around our key issue areas, which include</a:t>
            </a:r>
          </a:p>
          <a:p>
            <a:pPr marL="171450" indent="-171450">
              <a:buFont typeface="Arial" panose="020B0604020202020204" pitchFamily="34" charset="0"/>
              <a:buChar char="•"/>
            </a:pPr>
            <a:r>
              <a:rPr lang="en-US" baseline="0" dirty="0"/>
              <a:t>Ending mass incarceration/healing justice</a:t>
            </a:r>
          </a:p>
          <a:p>
            <a:pPr marL="171450" indent="-171450">
              <a:buFont typeface="Arial" panose="020B0604020202020204" pitchFamily="34" charset="0"/>
              <a:buChar char="•"/>
            </a:pPr>
            <a:r>
              <a:rPr lang="en-US" baseline="0" dirty="0"/>
              <a:t>Ending discrimination</a:t>
            </a:r>
          </a:p>
          <a:p>
            <a:pPr marL="171450" indent="-171450">
              <a:buFont typeface="Arial" panose="020B0604020202020204" pitchFamily="34" charset="0"/>
              <a:buChar char="•"/>
            </a:pPr>
            <a:r>
              <a:rPr lang="en-US" baseline="0" dirty="0"/>
              <a:t>Working for immigrant rights</a:t>
            </a:r>
          </a:p>
          <a:p>
            <a:pPr marL="171450" indent="-171450">
              <a:buFont typeface="Arial" panose="020B0604020202020204" pitchFamily="34" charset="0"/>
              <a:buChar char="•"/>
            </a:pPr>
            <a:r>
              <a:rPr lang="en-US" baseline="0" dirty="0"/>
              <a:t>Establishing just economies</a:t>
            </a:r>
          </a:p>
          <a:p>
            <a:pPr marL="171450" indent="-171450">
              <a:buFont typeface="Arial" panose="020B0604020202020204" pitchFamily="34" charset="0"/>
              <a:buChar char="•"/>
            </a:pPr>
            <a:r>
              <a:rPr lang="en-US" baseline="0" dirty="0"/>
              <a:t>Building peace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We try to work at the roots of issues understanding that peace is not possible without justice and equity.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also have been focused in the last five years on two strategic initiatives, fostering youth leadership and changing the narrative on militarism and war.</a:t>
            </a:r>
          </a:p>
        </p:txBody>
      </p:sp>
      <p:sp>
        <p:nvSpPr>
          <p:cNvPr id="4" name="Slide Number Placeholder 3"/>
          <p:cNvSpPr>
            <a:spLocks noGrp="1"/>
          </p:cNvSpPr>
          <p:nvPr>
            <p:ph type="sldNum" sz="quarter" idx="10"/>
          </p:nvPr>
        </p:nvSpPr>
        <p:spPr/>
        <p:txBody>
          <a:bodyPr/>
          <a:lstStyle/>
          <a:p>
            <a:fld id="{C1F95F7C-9631-4E4F-AB64-9EBB08A813CF}" type="slidenum">
              <a:rPr lang="en-US" smtClean="0"/>
              <a:t>4</a:t>
            </a:fld>
            <a:endParaRPr lang="en-US"/>
          </a:p>
        </p:txBody>
      </p:sp>
    </p:spTree>
    <p:extLst>
      <p:ext uri="{BB962C8B-B14F-4D97-AF65-F5344CB8AC3E}">
        <p14:creationId xmlns:p14="http://schemas.microsoft.com/office/powerpoint/2010/main" val="81112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peace and safety are built on foundations of love and inclusion, not oppression and discrimination. As we partner with people across the country who are challenging fear and hate, we offer hope—hope that compassion will win out over fear, and that together we can create the open, welcoming communities we all deserve.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5</a:t>
            </a:fld>
            <a:endParaRPr lang="en-US"/>
          </a:p>
        </p:txBody>
      </p:sp>
    </p:spTree>
    <p:extLst>
      <p:ext uri="{BB962C8B-B14F-4D97-AF65-F5344CB8AC3E}">
        <p14:creationId xmlns:p14="http://schemas.microsoft.com/office/powerpoint/2010/main" val="110478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peace and safety are built on foundations of love and inclusion, not oppression and discrimination. As we partner with people across the country who are challenging fear and hate, we offer hope—hope that compassion will win out over fear, and that together we can create the open, welcoming communities we all deserve. </a:t>
            </a:r>
            <a:endParaRPr lang="en-US" dirty="0"/>
          </a:p>
          <a:p>
            <a:endParaRPr lang="en-US" dirty="0"/>
          </a:p>
          <a:p>
            <a:r>
              <a:rPr lang="en-US" dirty="0"/>
              <a:t>Show the</a:t>
            </a:r>
            <a:r>
              <a:rPr lang="en-US" baseline="0" dirty="0"/>
              <a:t> video here</a:t>
            </a:r>
            <a:endParaRPr lang="en-US" dirty="0"/>
          </a:p>
          <a:p>
            <a:r>
              <a:rPr lang="en-US" dirty="0"/>
              <a:t>https://www.youtube.com/watch?v=U4FbLz2WnUI&amp;feature=youtu.be</a:t>
            </a:r>
          </a:p>
          <a:p>
            <a:endParaRPr lang="en-US" dirty="0"/>
          </a:p>
          <a:p>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6</a:t>
            </a:fld>
            <a:endParaRPr lang="en-US"/>
          </a:p>
        </p:txBody>
      </p:sp>
    </p:spTree>
    <p:extLst>
      <p:ext uri="{BB962C8B-B14F-4D97-AF65-F5344CB8AC3E}">
        <p14:creationId xmlns:p14="http://schemas.microsoft.com/office/powerpoint/2010/main" val="288652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We are unshakable in our commitment to peace, justice, and equality.   We will resist any attempt to sacrifice the rights of the marginalized.  We will question any efforts to add comfort to the privileged.  We will speak truth to power – as often as it takes to be heard.   We will build bridges for dialogue and reconciliation.  And we will stand with groups fearing violence and persecution and support their movements to overcome injustice.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Sanctuary Everywhere is a new campaign that reflects our work to provide safety and a sense of agency</a:t>
            </a:r>
            <a:r>
              <a:rPr lang="en-US" baseline="0" dirty="0"/>
              <a:t> for all the communities in which we work. We provide tools and training to help groups and allies resist and advocate for better alternatives. You can find many resources at www.asfc.org/SanctuaryEverywhere</a:t>
            </a:r>
            <a:endParaRPr lang="en-US" dirty="0"/>
          </a:p>
          <a:p>
            <a:endParaRPr lang="en-US"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F95F7C-9631-4E4F-AB64-9EBB08A813CF}" type="slidenum">
              <a:rPr lang="en-US" smtClean="0"/>
              <a:t>7</a:t>
            </a:fld>
            <a:endParaRPr lang="en-US"/>
          </a:p>
        </p:txBody>
      </p:sp>
    </p:spTree>
    <p:extLst>
      <p:ext uri="{BB962C8B-B14F-4D97-AF65-F5344CB8AC3E}">
        <p14:creationId xmlns:p14="http://schemas.microsoft.com/office/powerpoint/2010/main" val="384441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people authentic,</a:t>
            </a:r>
            <a:r>
              <a:rPr lang="en-US" baseline="0" dirty="0"/>
              <a:t> meaningful experiences with AFSC.</a:t>
            </a:r>
          </a:p>
          <a:p>
            <a:endParaRPr lang="en-US" baseline="0" dirty="0"/>
          </a:p>
          <a:p>
            <a:r>
              <a:rPr lang="en-US" baseline="0" dirty="0"/>
              <a:t>Friends Journal issue April, 2017, submissions due Jan. 2, 2017</a:t>
            </a:r>
          </a:p>
          <a:p>
            <a:endParaRPr lang="en-US" baseline="0" dirty="0"/>
          </a:p>
          <a:p>
            <a:r>
              <a:rPr lang="en-US" baseline="0" dirty="0"/>
              <a:t>AFSC will offer 4 workshops, full afternoon events schedule, interest groups and sponsor a featured plenary presentation with Sa’ed Atshan, Sandra Tamari, and Dalit Baum at the FGC Gathering.</a:t>
            </a:r>
          </a:p>
          <a:p>
            <a:endParaRPr lang="en-US" baseline="0" dirty="0"/>
          </a:p>
          <a:p>
            <a:r>
              <a:rPr lang="en-US" baseline="0" dirty="0"/>
              <a:t>As we celebrate the past, we are building the foundation of spirit-guided transformative peace work for the next era of social change.</a:t>
            </a:r>
          </a:p>
        </p:txBody>
      </p:sp>
      <p:sp>
        <p:nvSpPr>
          <p:cNvPr id="4" name="Slide Number Placeholder 3"/>
          <p:cNvSpPr>
            <a:spLocks noGrp="1"/>
          </p:cNvSpPr>
          <p:nvPr>
            <p:ph type="sldNum" sz="quarter" idx="10"/>
          </p:nvPr>
        </p:nvSpPr>
        <p:spPr/>
        <p:txBody>
          <a:bodyPr/>
          <a:lstStyle/>
          <a:p>
            <a:fld id="{C1F95F7C-9631-4E4F-AB64-9EBB08A813CF}" type="slidenum">
              <a:rPr lang="en-US" smtClean="0"/>
              <a:t>8</a:t>
            </a:fld>
            <a:endParaRPr lang="en-US"/>
          </a:p>
        </p:txBody>
      </p:sp>
    </p:spTree>
    <p:extLst>
      <p:ext uri="{BB962C8B-B14F-4D97-AF65-F5344CB8AC3E}">
        <p14:creationId xmlns:p14="http://schemas.microsoft.com/office/powerpoint/2010/main" val="356086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a:t>
            </a:r>
            <a:r>
              <a:rPr lang="en-US" baseline="0" dirty="0"/>
              <a:t> Works provides an opportunity to share</a:t>
            </a:r>
            <a:r>
              <a:rPr lang="en-US" dirty="0"/>
              <a:t> stories as a key way to re-engage, to remember and</a:t>
            </a:r>
            <a:r>
              <a:rPr lang="en-US" baseline="0" dirty="0"/>
              <a:t> acknowledge the contributions so many have made.</a:t>
            </a:r>
          </a:p>
          <a:p>
            <a:endParaRPr lang="en-US" baseline="0" dirty="0"/>
          </a:p>
          <a:p>
            <a:r>
              <a:rPr lang="en-US" baseline="0" dirty="0"/>
              <a:t>Add your story.</a:t>
            </a:r>
          </a:p>
          <a:p>
            <a:endParaRPr lang="en-US" baseline="0" dirty="0"/>
          </a:p>
          <a:p>
            <a:r>
              <a:rPr lang="en-US" baseline="0" dirty="0"/>
              <a:t>210 stories today!</a:t>
            </a:r>
            <a:endParaRPr lang="en-US" dirty="0"/>
          </a:p>
        </p:txBody>
      </p:sp>
      <p:sp>
        <p:nvSpPr>
          <p:cNvPr id="4" name="Slide Number Placeholder 3"/>
          <p:cNvSpPr>
            <a:spLocks noGrp="1"/>
          </p:cNvSpPr>
          <p:nvPr>
            <p:ph type="sldNum" sz="quarter" idx="10"/>
          </p:nvPr>
        </p:nvSpPr>
        <p:spPr/>
        <p:txBody>
          <a:bodyPr/>
          <a:lstStyle/>
          <a:p>
            <a:fld id="{C1F95F7C-9631-4E4F-AB64-9EBB08A813CF}" type="slidenum">
              <a:rPr lang="en-US" smtClean="0"/>
              <a:t>9</a:t>
            </a:fld>
            <a:endParaRPr lang="en-US"/>
          </a:p>
        </p:txBody>
      </p:sp>
    </p:spTree>
    <p:extLst>
      <p:ext uri="{BB962C8B-B14F-4D97-AF65-F5344CB8AC3E}">
        <p14:creationId xmlns:p14="http://schemas.microsoft.com/office/powerpoint/2010/main" val="83741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02756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54841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23946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145341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569770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26235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641963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67689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90233-0DD1-4A80-BB1E-9ADC3556DBB6}"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5853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290233-0DD1-4A80-BB1E-9ADC3556DBB6}"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0943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99491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00675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89865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40462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273628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825810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93545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32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127830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19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280577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05235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799205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290233-0DD1-4A80-BB1E-9ADC3556DBB6}"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4261041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083762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411492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38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76824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3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3276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90233-0DD1-4A80-BB1E-9ADC3556DBB6}"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8634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290233-0DD1-4A80-BB1E-9ADC3556DBB6}"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368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11641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421626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21596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7D290233-0DD1-4A80-BB1E-9ADC3556DBB6}" type="datetimeFigureOut">
              <a:rPr lang="en-US" smtClean="0"/>
              <a:pPr/>
              <a:t>4/19/2017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FE4BAC9-6D41-4691-9299-18EF07EF0177}" type="slidenum">
              <a:rPr lang="en-US" smtClean="0"/>
              <a:pPr/>
              <a:t>‹#›</a:t>
            </a:fld>
            <a:endParaRPr lang="en-US" dirty="0"/>
          </a:p>
        </p:txBody>
      </p:sp>
    </p:spTree>
    <p:extLst>
      <p:ext uri="{BB962C8B-B14F-4D97-AF65-F5344CB8AC3E}">
        <p14:creationId xmlns:p14="http://schemas.microsoft.com/office/powerpoint/2010/main" val="32110757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7D290233-0DD1-4A80-BB1E-9ADC3556DBB6}" type="datetimeFigureOut">
              <a:rPr lang="en-US" smtClean="0"/>
              <a:pPr/>
              <a:t>4/19/2017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FE4BAC9-6D41-4691-9299-18EF07EF0177}" type="slidenum">
              <a:rPr lang="en-US" smtClean="0"/>
              <a:pPr/>
              <a:t>‹#›</a:t>
            </a:fld>
            <a:endParaRPr lang="en-US" dirty="0"/>
          </a:p>
        </p:txBody>
      </p:sp>
    </p:spTree>
    <p:extLst>
      <p:ext uri="{BB962C8B-B14F-4D97-AF65-F5344CB8AC3E}">
        <p14:creationId xmlns:p14="http://schemas.microsoft.com/office/powerpoint/2010/main" val="319826245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D290233-0DD1-4A80-BB1E-9ADC3556DBB6}" type="datetimeFigureOut">
              <a:rPr lang="en-US" smtClean="0"/>
              <a:pPr/>
              <a:t>4/19/2017</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FE4BAC9-6D41-4691-9299-18EF07EF0177}"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196619"/>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1.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ideo" Target="https://www.youtube.com/embed/U4FbLz2WnUI"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60137"/>
            <a:ext cx="6634976" cy="1463040"/>
          </a:xfrm>
        </p:spPr>
        <p:txBody>
          <a:bodyPr>
            <a:normAutofit/>
          </a:bodyPr>
          <a:lstStyle/>
          <a:p>
            <a:pPr algn="ctr"/>
            <a:r>
              <a:rPr lang="en-US" cap="none" dirty="0">
                <a:solidFill>
                  <a:schemeClr val="tx1"/>
                </a:solidFill>
                <a:latin typeface="Franklin Gothic Demi" panose="020B0703020102020204" pitchFamily="34" charset="0"/>
              </a:rPr>
              <a:t>Waging Peace</a:t>
            </a:r>
            <a:br>
              <a:rPr lang="en-US" cap="none" dirty="0">
                <a:solidFill>
                  <a:schemeClr val="tx1"/>
                </a:solidFill>
                <a:latin typeface="Franklin Gothic Demi" panose="020B0703020102020204" pitchFamily="34" charset="0"/>
              </a:rPr>
            </a:br>
            <a:r>
              <a:rPr lang="en-US" cap="none" dirty="0">
                <a:solidFill>
                  <a:schemeClr val="tx1"/>
                </a:solidFill>
                <a:latin typeface="Franklin Gothic Demi" panose="020B0703020102020204" pitchFamily="34" charset="0"/>
              </a:rPr>
              <a:t>for 100 years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185"/>
            <a:ext cx="6251943" cy="4545419"/>
          </a:xfrm>
          <a:prstGeom prst="rect">
            <a:avLst/>
          </a:prstGeom>
        </p:spPr>
      </p:pic>
      <p:pic>
        <p:nvPicPr>
          <p:cNvPr id="8" name="Picture 7"/>
          <p:cNvPicPr>
            <a:picLocks noChangeAspect="1"/>
          </p:cNvPicPr>
          <p:nvPr/>
        </p:nvPicPr>
        <p:blipFill>
          <a:blip r:embed="rId4"/>
          <a:stretch>
            <a:fillRect/>
          </a:stretch>
        </p:blipFill>
        <p:spPr>
          <a:xfrm>
            <a:off x="6532060" y="4773508"/>
            <a:ext cx="1962150" cy="1866900"/>
          </a:xfrm>
          <a:prstGeom prst="rect">
            <a:avLst/>
          </a:prstGeom>
        </p:spPr>
      </p:pic>
    </p:spTree>
    <p:extLst>
      <p:ext uri="{BB962C8B-B14F-4D97-AF65-F5344CB8AC3E}">
        <p14:creationId xmlns:p14="http://schemas.microsoft.com/office/powerpoint/2010/main" val="148700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295536" y="2286000"/>
            <a:ext cx="6235428" cy="4022725"/>
          </a:xfrm>
          <a:prstGeom prst="rect">
            <a:avLst/>
          </a:prstGeom>
        </p:spPr>
      </p:pic>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Exhibit</a:t>
            </a:r>
          </a:p>
        </p:txBody>
      </p:sp>
      <p:pic>
        <p:nvPicPr>
          <p:cNvPr id="5" name="Picture 4"/>
          <p:cNvPicPr>
            <a:picLocks noChangeAspect="1"/>
          </p:cNvPicPr>
          <p:nvPr/>
        </p:nvPicPr>
        <p:blipFill>
          <a:blip r:embed="rId4"/>
          <a:stretch>
            <a:fillRect/>
          </a:stretch>
        </p:blipFill>
        <p:spPr>
          <a:xfrm>
            <a:off x="6504517" y="419100"/>
            <a:ext cx="1962150" cy="1866900"/>
          </a:xfrm>
          <a:prstGeom prst="rect">
            <a:avLst/>
          </a:prstGeom>
        </p:spPr>
      </p:pic>
      <p:pic>
        <p:nvPicPr>
          <p:cNvPr id="6" name="Picture 5"/>
          <p:cNvPicPr>
            <a:picLocks noChangeAspect="1"/>
          </p:cNvPicPr>
          <p:nvPr/>
        </p:nvPicPr>
        <p:blipFill>
          <a:blip r:embed="rId5"/>
          <a:stretch>
            <a:fillRect/>
          </a:stretch>
        </p:blipFill>
        <p:spPr>
          <a:xfrm>
            <a:off x="294644" y="2095194"/>
            <a:ext cx="8723232" cy="4678764"/>
          </a:xfrm>
          <a:prstGeom prst="rect">
            <a:avLst/>
          </a:prstGeom>
        </p:spPr>
      </p:pic>
    </p:spTree>
    <p:extLst>
      <p:ext uri="{BB962C8B-B14F-4D97-AF65-F5344CB8AC3E}">
        <p14:creationId xmlns:p14="http://schemas.microsoft.com/office/powerpoint/2010/main" val="230847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60774" y="1857809"/>
            <a:ext cx="4943743" cy="4508694"/>
          </a:xfrm>
          <a:prstGeom prst="rect">
            <a:avLst/>
          </a:prstGeom>
        </p:spPr>
      </p:pic>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New Leadership</a:t>
            </a:r>
          </a:p>
        </p:txBody>
      </p:sp>
      <p:pic>
        <p:nvPicPr>
          <p:cNvPr id="5" name="Picture 4"/>
          <p:cNvPicPr>
            <a:picLocks noChangeAspect="1"/>
          </p:cNvPicPr>
          <p:nvPr/>
        </p:nvPicPr>
        <p:blipFill>
          <a:blip r:embed="rId4"/>
          <a:stretch>
            <a:fillRect/>
          </a:stretch>
        </p:blipFill>
        <p:spPr>
          <a:xfrm>
            <a:off x="6504517" y="419100"/>
            <a:ext cx="1962150" cy="1866900"/>
          </a:xfrm>
          <a:prstGeom prst="rect">
            <a:avLst/>
          </a:prstGeom>
        </p:spPr>
      </p:pic>
    </p:spTree>
    <p:extLst>
      <p:ext uri="{BB962C8B-B14F-4D97-AF65-F5344CB8AC3E}">
        <p14:creationId xmlns:p14="http://schemas.microsoft.com/office/powerpoint/2010/main" val="396773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Staff Changes</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sp>
        <p:nvSpPr>
          <p:cNvPr id="6" name="Content Placeholder 5"/>
          <p:cNvSpPr>
            <a:spLocks noGrp="1"/>
          </p:cNvSpPr>
          <p:nvPr>
            <p:ph idx="1"/>
          </p:nvPr>
        </p:nvSpPr>
        <p:spPr>
          <a:xfrm>
            <a:off x="768096" y="1998921"/>
            <a:ext cx="7290055" cy="4310439"/>
          </a:xfrm>
        </p:spPr>
        <p:txBody>
          <a:bodyPr>
            <a:noAutofit/>
          </a:bodyPr>
          <a:lstStyle/>
          <a:p>
            <a:pPr>
              <a:buFont typeface="Arial" panose="020B0604020202020204" pitchFamily="34" charset="0"/>
              <a:buChar char="•"/>
            </a:pPr>
            <a:r>
              <a:rPr lang="en-US" sz="2300" dirty="0"/>
              <a:t>After the 2009 recession and consequent budget cuts, AFSC grew back too quickly.</a:t>
            </a:r>
          </a:p>
          <a:p>
            <a:pPr>
              <a:buFont typeface="Arial" panose="020B0604020202020204" pitchFamily="34" charset="0"/>
              <a:buChar char="•"/>
            </a:pPr>
            <a:r>
              <a:rPr lang="en-US" sz="2300" dirty="0"/>
              <a:t>Last year we realized that our current budget is unsustainable.</a:t>
            </a:r>
          </a:p>
          <a:p>
            <a:pPr>
              <a:buFont typeface="Arial" panose="020B0604020202020204" pitchFamily="34" charset="0"/>
              <a:buChar char="•"/>
            </a:pPr>
            <a:r>
              <a:rPr lang="en-US" sz="2300" dirty="0"/>
              <a:t>To correct this we have increased our fundraising efforts and cut expenses to be more in line with income.</a:t>
            </a:r>
          </a:p>
          <a:p>
            <a:pPr>
              <a:buFont typeface="Arial" panose="020B0604020202020204" pitchFamily="34" charset="0"/>
              <a:buChar char="•"/>
            </a:pPr>
            <a:r>
              <a:rPr lang="en-US" sz="2300" dirty="0"/>
              <a:t>With the Trump administration and the deeper targeting of communities, it is particularly difficult to cut back on programs, and the changes we seek will only come about through engaged, long-term work. We needed to make these cuts to guarantee the future of the entire AFSC.</a:t>
            </a:r>
          </a:p>
        </p:txBody>
      </p:sp>
    </p:spTree>
    <p:extLst>
      <p:ext uri="{BB962C8B-B14F-4D97-AF65-F5344CB8AC3E}">
        <p14:creationId xmlns:p14="http://schemas.microsoft.com/office/powerpoint/2010/main" val="82293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Partnering with Friends</a:t>
            </a:r>
          </a:p>
        </p:txBody>
      </p:sp>
      <p:pic>
        <p:nvPicPr>
          <p:cNvPr id="5" name="Picture 4"/>
          <p:cNvPicPr>
            <a:picLocks noChangeAspect="1"/>
          </p:cNvPicPr>
          <p:nvPr/>
        </p:nvPicPr>
        <p:blipFill>
          <a:blip r:embed="rId3"/>
          <a:stretch>
            <a:fillRect/>
          </a:stretch>
        </p:blipFill>
        <p:spPr>
          <a:xfrm>
            <a:off x="7055726" y="419100"/>
            <a:ext cx="1962150" cy="1866900"/>
          </a:xfrm>
          <a:prstGeom prst="rect">
            <a:avLst/>
          </a:prstGeom>
        </p:spPr>
      </p:pic>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393870" y="2102358"/>
            <a:ext cx="6038760" cy="4019550"/>
          </a:xfrm>
        </p:spPr>
      </p:pic>
    </p:spTree>
    <p:extLst>
      <p:ext uri="{BB962C8B-B14F-4D97-AF65-F5344CB8AC3E}">
        <p14:creationId xmlns:p14="http://schemas.microsoft.com/office/powerpoint/2010/main" val="347760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Friends Engage</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sp>
        <p:nvSpPr>
          <p:cNvPr id="2" name="Content Placeholder 1"/>
          <p:cNvSpPr>
            <a:spLocks noGrp="1"/>
          </p:cNvSpPr>
          <p:nvPr>
            <p:ph idx="1"/>
          </p:nvPr>
        </p:nvSpPr>
        <p:spPr>
          <a:xfrm>
            <a:off x="768096" y="2169265"/>
            <a:ext cx="7807192" cy="4137102"/>
          </a:xfrm>
        </p:spPr>
        <p:txBody>
          <a:bodyPr numCol="2">
            <a:normAutofit fontScale="25000" lnSpcReduction="20000"/>
          </a:bodyPr>
          <a:lstStyle/>
          <a:p>
            <a:pPr>
              <a:buFont typeface="Wingdings" panose="05000000000000000000" pitchFamily="2" charset="2"/>
              <a:buChar char="§"/>
            </a:pPr>
            <a:r>
              <a:rPr lang="en-US" sz="11200" b="1" dirty="0">
                <a:latin typeface="Franklin Gothic Book" panose="020B0503020102020204" pitchFamily="34" charset="0"/>
              </a:rPr>
              <a:t>Acting in Faith (afsc.org/friends)</a:t>
            </a:r>
            <a:endParaRPr lang="en-US" sz="11200" dirty="0">
              <a:latin typeface="Franklin Gothic Book" panose="020B0503020102020204" pitchFamily="34" charset="0"/>
            </a:endParaRPr>
          </a:p>
          <a:p>
            <a:pPr>
              <a:buFont typeface="Wingdings" panose="05000000000000000000" pitchFamily="2" charset="2"/>
              <a:buChar char="§"/>
            </a:pPr>
            <a:r>
              <a:rPr lang="en-US" sz="11200" b="1" dirty="0" err="1">
                <a:latin typeface="Franklin Gothic Book" panose="020B0503020102020204" pitchFamily="34" charset="0"/>
              </a:rPr>
              <a:t>QuakerSpeak</a:t>
            </a:r>
            <a:endParaRPr lang="en-US" sz="11200" b="1" dirty="0">
              <a:latin typeface="Franklin Gothic Book" panose="020B0503020102020204" pitchFamily="34" charset="0"/>
            </a:endParaRPr>
          </a:p>
          <a:p>
            <a:pPr>
              <a:buFont typeface="Wingdings" panose="05000000000000000000" pitchFamily="2" charset="2"/>
              <a:buChar char="§"/>
            </a:pPr>
            <a:r>
              <a:rPr lang="en-US" sz="11200" b="1" dirty="0">
                <a:latin typeface="Franklin Gothic Book" panose="020B0503020102020204" pitchFamily="34" charset="0"/>
              </a:rPr>
              <a:t>Calls for Spirited Action</a:t>
            </a:r>
          </a:p>
          <a:p>
            <a:pPr>
              <a:buFont typeface="Wingdings" panose="05000000000000000000" pitchFamily="2" charset="2"/>
              <a:buChar char="§"/>
            </a:pPr>
            <a:r>
              <a:rPr lang="en-US" sz="11200" b="1" dirty="0">
                <a:latin typeface="Franklin Gothic Book" panose="020B0503020102020204" pitchFamily="34" charset="0"/>
              </a:rPr>
              <a:t> Testimonies booklet</a:t>
            </a:r>
          </a:p>
          <a:p>
            <a:pPr>
              <a:buFont typeface="Wingdings" panose="05000000000000000000" pitchFamily="2" charset="2"/>
              <a:buChar char="§"/>
            </a:pPr>
            <a:r>
              <a:rPr lang="en-US" sz="11200" b="1" dirty="0">
                <a:latin typeface="Franklin Gothic Book" panose="020B0503020102020204" pitchFamily="34" charset="0"/>
              </a:rPr>
              <a:t>5 thing you can do</a:t>
            </a:r>
          </a:p>
          <a:p>
            <a:pPr>
              <a:buFont typeface="Wingdings" panose="05000000000000000000" pitchFamily="2" charset="2"/>
              <a:buChar char="§"/>
            </a:pPr>
            <a:r>
              <a:rPr lang="en-US" sz="11200" b="1" dirty="0">
                <a:latin typeface="Franklin Gothic Book" panose="020B0503020102020204" pitchFamily="34" charset="0"/>
              </a:rPr>
              <a:t>39 Questions for white people</a:t>
            </a:r>
          </a:p>
          <a:p>
            <a:pPr>
              <a:buFont typeface="Wingdings" panose="05000000000000000000" pitchFamily="2" charset="2"/>
              <a:buChar char="§"/>
            </a:pPr>
            <a:r>
              <a:rPr lang="en-US" sz="11200" b="1" dirty="0">
                <a:latin typeface="Franklin Gothic Book" panose="020B0503020102020204" pitchFamily="34" charset="0"/>
              </a:rPr>
              <a:t>Let your life speak story packet</a:t>
            </a:r>
          </a:p>
          <a:p>
            <a:pPr marL="0" indent="0">
              <a:buNone/>
            </a:pPr>
            <a:endParaRPr lang="en-US" sz="11200" b="1" dirty="0">
              <a:latin typeface="Franklin Gothic Book" panose="020B0503020102020204" pitchFamily="34" charset="0"/>
            </a:endParaRPr>
          </a:p>
          <a:p>
            <a:pPr marL="0" indent="0">
              <a:buNone/>
            </a:pPr>
            <a:endParaRPr lang="en-US" sz="11200" b="1" dirty="0">
              <a:latin typeface="Franklin Gothic Book" panose="020B0503020102020204" pitchFamily="34" charset="0"/>
            </a:endParaRPr>
          </a:p>
          <a:p>
            <a:pPr marL="0" indent="0">
              <a:buNone/>
            </a:pPr>
            <a:endParaRPr lang="en-US" sz="11200" b="1" dirty="0">
              <a:latin typeface="Franklin Gothic Book" panose="020B0503020102020204" pitchFamily="34" charset="0"/>
            </a:endParaRPr>
          </a:p>
          <a:p>
            <a:pPr marL="0" indent="0">
              <a:buNone/>
            </a:pPr>
            <a:endParaRPr lang="en-US" sz="11200" b="1" dirty="0">
              <a:latin typeface="Franklin Gothic Book" panose="020B0503020102020204" pitchFamily="34" charset="0"/>
            </a:endParaRPr>
          </a:p>
          <a:p>
            <a:pPr>
              <a:buFont typeface="Wingdings" panose="05000000000000000000" pitchFamily="2" charset="2"/>
              <a:buChar char="§"/>
            </a:pPr>
            <a:r>
              <a:rPr lang="en-US" sz="11200" b="1" dirty="0">
                <a:latin typeface="Franklin Gothic Book" panose="020B0503020102020204" pitchFamily="34" charset="0"/>
              </a:rPr>
              <a:t>AFSC staff member visits</a:t>
            </a:r>
          </a:p>
          <a:p>
            <a:pPr>
              <a:buFont typeface="Wingdings" panose="05000000000000000000" pitchFamily="2" charset="2"/>
              <a:buChar char="§"/>
            </a:pPr>
            <a:r>
              <a:rPr lang="en-US" sz="11200" b="1" dirty="0">
                <a:latin typeface="Franklin Gothic Book" panose="020B0503020102020204" pitchFamily="34" charset="0"/>
              </a:rPr>
              <a:t>Acting in Faith w/AFSC at the FGC Gathering</a:t>
            </a:r>
          </a:p>
          <a:p>
            <a:pPr>
              <a:buFont typeface="Wingdings" panose="05000000000000000000" pitchFamily="2" charset="2"/>
              <a:buChar char="§"/>
            </a:pPr>
            <a:r>
              <a:rPr lang="en-US" sz="11200" b="1" dirty="0">
                <a:latin typeface="Franklin Gothic Book" panose="020B0503020102020204" pitchFamily="34" charset="0"/>
              </a:rPr>
              <a:t>Join the Quaker Palestine Israel Network</a:t>
            </a:r>
          </a:p>
          <a:p>
            <a:pPr>
              <a:buFont typeface="Wingdings" panose="05000000000000000000" pitchFamily="2" charset="2"/>
              <a:buChar char="§"/>
            </a:pPr>
            <a:r>
              <a:rPr lang="en-US" sz="11200" b="1" dirty="0">
                <a:latin typeface="Franklin Gothic Book" panose="020B0503020102020204" pitchFamily="34" charset="0"/>
              </a:rPr>
              <a:t>Quaker social change ministry</a:t>
            </a:r>
          </a:p>
          <a:p>
            <a:pPr>
              <a:buFont typeface="Wingdings" panose="05000000000000000000" pitchFamily="2" charset="2"/>
              <a:buChar char="§"/>
            </a:pPr>
            <a:r>
              <a:rPr lang="en-US" sz="11200" b="1" dirty="0">
                <a:latin typeface="Franklin Gothic Book" panose="020B0503020102020204" pitchFamily="34" charset="0"/>
              </a:rPr>
              <a:t>Celebrate the Centennial with us</a:t>
            </a:r>
          </a:p>
          <a:p>
            <a:pPr marL="0" indent="0">
              <a:buNone/>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dirty="0">
              <a:latin typeface="Franklin Gothic Book" panose="020B0503020102020204" pitchFamily="34" charset="0"/>
            </a:endParaRPr>
          </a:p>
          <a:p>
            <a:pPr>
              <a:buFont typeface="Wingdings" panose="05000000000000000000" pitchFamily="2" charset="2"/>
              <a:buChar char="§"/>
            </a:pPr>
            <a:endParaRPr lang="en-US" sz="3200" dirty="0">
              <a:latin typeface="Franklin Gothic Book" panose="020B0503020102020204" pitchFamily="34" charset="0"/>
            </a:endParaRPr>
          </a:p>
          <a:p>
            <a:pPr marL="0" indent="0">
              <a:buNone/>
            </a:pP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6409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Quaker social change </a:t>
            </a:r>
          </a:p>
          <a:p>
            <a:r>
              <a:rPr lang="en-US" cap="none" dirty="0">
                <a:latin typeface="Franklin Gothic Demi" panose="020B0703020102020204" pitchFamily="34" charset="0"/>
              </a:rPr>
              <a:t>ministry</a:t>
            </a:r>
          </a:p>
        </p:txBody>
      </p:sp>
      <p:pic>
        <p:nvPicPr>
          <p:cNvPr id="5" name="Picture 4"/>
          <p:cNvPicPr>
            <a:picLocks noChangeAspect="1"/>
          </p:cNvPicPr>
          <p:nvPr/>
        </p:nvPicPr>
        <p:blipFill>
          <a:blip r:embed="rId3"/>
          <a:stretch>
            <a:fillRect/>
          </a:stretch>
        </p:blipFill>
        <p:spPr>
          <a:xfrm>
            <a:off x="6613138" y="361374"/>
            <a:ext cx="1962150" cy="1866900"/>
          </a:xfrm>
          <a:prstGeom prst="rect">
            <a:avLst/>
          </a:prstGeom>
        </p:spPr>
      </p:pic>
      <p:sp>
        <p:nvSpPr>
          <p:cNvPr id="2" name="Content Placeholder 1"/>
          <p:cNvSpPr>
            <a:spLocks noGrp="1"/>
          </p:cNvSpPr>
          <p:nvPr>
            <p:ph idx="1"/>
          </p:nvPr>
        </p:nvSpPr>
        <p:spPr>
          <a:xfrm>
            <a:off x="713678" y="2343725"/>
            <a:ext cx="7861610" cy="4123981"/>
          </a:xfrm>
        </p:spPr>
        <p:txBody>
          <a:bodyPr numCol="1">
            <a:normAutofit fontScale="92500" lnSpcReduction="20000"/>
          </a:bodyPr>
          <a:lstStyle/>
          <a:p>
            <a:pPr>
              <a:buFont typeface="Wingdings" panose="05000000000000000000" pitchFamily="2" charset="2"/>
              <a:buChar char="§"/>
            </a:pPr>
            <a:r>
              <a:rPr lang="en-US" sz="3200" b="1" dirty="0">
                <a:latin typeface="Franklin Gothic Book" panose="020B0503020102020204" pitchFamily="34" charset="0"/>
              </a:rPr>
              <a:t>Faith based small group social justice ministry for collective action</a:t>
            </a:r>
          </a:p>
          <a:p>
            <a:pPr>
              <a:buFont typeface="Wingdings" panose="05000000000000000000" pitchFamily="2" charset="2"/>
              <a:buChar char="§"/>
            </a:pPr>
            <a:r>
              <a:rPr lang="en-US" sz="3200" b="1" dirty="0">
                <a:latin typeface="Franklin Gothic Book" panose="020B0503020102020204" pitchFamily="34" charset="0"/>
              </a:rPr>
              <a:t>Groups come together, form a covenant, share spiritual practices, tell stories</a:t>
            </a:r>
          </a:p>
          <a:p>
            <a:pPr>
              <a:buFont typeface="Wingdings" panose="05000000000000000000" pitchFamily="2" charset="2"/>
              <a:buChar char="§"/>
            </a:pPr>
            <a:r>
              <a:rPr lang="en-US" sz="3200" b="1" dirty="0">
                <a:latin typeface="Franklin Gothic Book" panose="020B0503020102020204" pitchFamily="34" charset="0"/>
              </a:rPr>
              <a:t>Rooted in accompanying communities most impacted by injustice, following their lead</a:t>
            </a:r>
          </a:p>
          <a:p>
            <a:pPr>
              <a:buFont typeface="Wingdings" panose="05000000000000000000" pitchFamily="2" charset="2"/>
              <a:buChar char="§"/>
            </a:pPr>
            <a:r>
              <a:rPr lang="en-US" sz="3200" b="1" dirty="0">
                <a:latin typeface="Franklin Gothic Book" panose="020B0503020102020204" pitchFamily="34" charset="0"/>
              </a:rPr>
              <a:t>Creates sustainable groups for the long haul</a:t>
            </a:r>
          </a:p>
          <a:p>
            <a:pPr>
              <a:buFont typeface="Wingdings" panose="05000000000000000000" pitchFamily="2" charset="2"/>
              <a:buChar char="§"/>
            </a:pPr>
            <a:r>
              <a:rPr lang="en-US" sz="3200" b="1" dirty="0">
                <a:latin typeface="Franklin Gothic Book" panose="020B0503020102020204" pitchFamily="34" charset="0"/>
              </a:rPr>
              <a:t>Working to create beloved community</a:t>
            </a:r>
          </a:p>
          <a:p>
            <a:pPr>
              <a:buFont typeface="Wingdings" panose="05000000000000000000" pitchFamily="2" charset="2"/>
              <a:buChar char="§"/>
            </a:pPr>
            <a:r>
              <a:rPr lang="en-US" sz="3200" b="1" dirty="0">
                <a:latin typeface="Franklin Gothic Book" panose="020B0503020102020204" pitchFamily="34" charset="0"/>
              </a:rPr>
              <a:t>Reach out for information at friends@afsc.org</a:t>
            </a: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b="1" dirty="0">
              <a:latin typeface="Franklin Gothic Book" panose="020B0503020102020204" pitchFamily="34" charset="0"/>
            </a:endParaRPr>
          </a:p>
          <a:p>
            <a:pPr>
              <a:buFont typeface="Wingdings" panose="05000000000000000000" pitchFamily="2" charset="2"/>
              <a:buChar char="§"/>
            </a:pPr>
            <a:endParaRPr lang="en-US" sz="3200" dirty="0">
              <a:latin typeface="Franklin Gothic Book" panose="020B0503020102020204" pitchFamily="34" charset="0"/>
            </a:endParaRPr>
          </a:p>
          <a:p>
            <a:pPr>
              <a:buFont typeface="Wingdings" panose="05000000000000000000" pitchFamily="2" charset="2"/>
              <a:buChar char="§"/>
            </a:pPr>
            <a:endParaRPr lang="en-US" sz="3200" dirty="0">
              <a:latin typeface="Franklin Gothic Book" panose="020B0503020102020204" pitchFamily="34" charset="0"/>
            </a:endParaRPr>
          </a:p>
          <a:p>
            <a:pPr marL="0" indent="0">
              <a:buNone/>
            </a:pP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43497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486399"/>
            <a:ext cx="5829300" cy="936777"/>
          </a:xfrm>
        </p:spPr>
        <p:txBody>
          <a:bodyPr>
            <a:normAutofit fontScale="90000"/>
          </a:bodyPr>
          <a:lstStyle/>
          <a:p>
            <a:pPr algn="ctr"/>
            <a:br>
              <a:rPr lang="en-US" sz="2000" dirty="0">
                <a:latin typeface="Bell MT" panose="02020503060305020303" pitchFamily="18" charset="0"/>
              </a:rPr>
            </a:br>
            <a:br>
              <a:rPr lang="en-US" sz="2000" dirty="0">
                <a:latin typeface="Bell MT" panose="02020503060305020303" pitchFamily="18" charset="0"/>
              </a:rPr>
            </a:br>
            <a:r>
              <a:rPr lang="en-US" sz="2000" dirty="0">
                <a:latin typeface="Bell MT" panose="02020503060305020303" pitchFamily="18" charset="0"/>
              </a:rPr>
              <a:t>“Peace is the generous, </a:t>
            </a:r>
            <a:br>
              <a:rPr lang="en-US" sz="2000" dirty="0">
                <a:latin typeface="Bell MT" panose="02020503060305020303" pitchFamily="18" charset="0"/>
              </a:rPr>
            </a:br>
            <a:r>
              <a:rPr lang="en-US" sz="2000" dirty="0">
                <a:latin typeface="Bell MT" panose="02020503060305020303" pitchFamily="18" charset="0"/>
              </a:rPr>
              <a:t>tranquil contribution of all </a:t>
            </a:r>
            <a:br>
              <a:rPr lang="en-US" sz="2000" dirty="0">
                <a:latin typeface="Bell MT" panose="02020503060305020303" pitchFamily="18" charset="0"/>
              </a:rPr>
            </a:br>
            <a:r>
              <a:rPr lang="en-US" sz="2000" dirty="0">
                <a:latin typeface="Bell MT" panose="02020503060305020303" pitchFamily="18" charset="0"/>
              </a:rPr>
              <a:t>to the good of all”</a:t>
            </a:r>
            <a:br>
              <a:rPr lang="en-US" sz="2000" dirty="0">
                <a:latin typeface="Bell MT" panose="02020503060305020303" pitchFamily="18" charset="0"/>
              </a:rPr>
            </a:br>
            <a:r>
              <a:rPr lang="en-US" sz="2000" dirty="0">
                <a:latin typeface="Bell MT" panose="02020503060305020303" pitchFamily="18" charset="0"/>
              </a:rPr>
              <a:t>- Bishop Oscar Romero</a:t>
            </a:r>
            <a:br>
              <a:rPr lang="en-US" sz="2000" dirty="0"/>
            </a:br>
            <a:br>
              <a:rPr lang="en-US" sz="2000" dirty="0">
                <a:latin typeface="Franklin Gothic Book" panose="020B0503020102020204" pitchFamily="34" charset="0"/>
              </a:rPr>
            </a:br>
            <a:r>
              <a:rPr lang="en-US" dirty="0"/>
              <a:t> </a:t>
            </a:r>
          </a:p>
        </p:txBody>
      </p:sp>
      <p:pic>
        <p:nvPicPr>
          <p:cNvPr id="4" name="Picture 3"/>
          <p:cNvPicPr>
            <a:picLocks noChangeAspect="1"/>
          </p:cNvPicPr>
          <p:nvPr/>
        </p:nvPicPr>
        <p:blipFill>
          <a:blip r:embed="rId3"/>
          <a:stretch>
            <a:fillRect/>
          </a:stretch>
        </p:blipFill>
        <p:spPr>
          <a:xfrm>
            <a:off x="6587815" y="4861895"/>
            <a:ext cx="1962150" cy="1866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09" y="295183"/>
            <a:ext cx="5986129" cy="3950844"/>
          </a:xfrm>
          <a:prstGeom prst="rect">
            <a:avLst/>
          </a:prstGeom>
        </p:spPr>
      </p:pic>
    </p:spTree>
    <p:extLst>
      <p:ext uri="{BB962C8B-B14F-4D97-AF65-F5344CB8AC3E}">
        <p14:creationId xmlns:p14="http://schemas.microsoft.com/office/powerpoint/2010/main" val="352749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8096"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Our mission</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sp>
        <p:nvSpPr>
          <p:cNvPr id="2" name="Content Placeholder 1"/>
          <p:cNvSpPr>
            <a:spLocks noGrp="1"/>
          </p:cNvSpPr>
          <p:nvPr>
            <p:ph idx="1"/>
          </p:nvPr>
        </p:nvSpPr>
        <p:spPr>
          <a:xfrm>
            <a:off x="223024" y="2469643"/>
            <a:ext cx="8664498" cy="3839718"/>
          </a:xfrm>
        </p:spPr>
        <p:txBody>
          <a:bodyPr>
            <a:noAutofit/>
          </a:bodyPr>
          <a:lstStyle/>
          <a:p>
            <a:r>
              <a:rPr lang="en-US" sz="4000" b="1" dirty="0">
                <a:latin typeface="Franklin Gothic Book" panose="020B0503020102020204" pitchFamily="34" charset="0"/>
              </a:rPr>
              <a:t>Build the foundation for lasting peace</a:t>
            </a:r>
          </a:p>
          <a:p>
            <a:r>
              <a:rPr lang="en-US" sz="4000" b="1" dirty="0">
                <a:latin typeface="Franklin Gothic Book" panose="020B0503020102020204" pitchFamily="34" charset="0"/>
              </a:rPr>
              <a:t>…partnering with diverse communities</a:t>
            </a:r>
          </a:p>
          <a:p>
            <a:r>
              <a:rPr lang="en-US" sz="4000" b="1" dirty="0">
                <a:latin typeface="Franklin Gothic Book" panose="020B0503020102020204" pitchFamily="34" charset="0"/>
              </a:rPr>
              <a:t>…healing and restoring relationships</a:t>
            </a:r>
          </a:p>
          <a:p>
            <a:r>
              <a:rPr lang="en-US" sz="4000" b="1" dirty="0">
                <a:latin typeface="Franklin Gothic Book" panose="020B0503020102020204" pitchFamily="34" charset="0"/>
              </a:rPr>
              <a:t>…and transforming unjust systems</a:t>
            </a:r>
          </a:p>
          <a:p>
            <a:r>
              <a:rPr lang="en-US" sz="4000" b="1" dirty="0">
                <a:latin typeface="Franklin Gothic Book" panose="020B0503020102020204" pitchFamily="34" charset="0"/>
              </a:rPr>
              <a:t>                      through nonviolent action.</a:t>
            </a:r>
          </a:p>
        </p:txBody>
      </p:sp>
    </p:spTree>
    <p:extLst>
      <p:ext uri="{BB962C8B-B14F-4D97-AF65-F5344CB8AC3E}">
        <p14:creationId xmlns:p14="http://schemas.microsoft.com/office/powerpoint/2010/main" val="118969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Global reach</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pic>
        <p:nvPicPr>
          <p:cNvPr id="8" name="Content Placeholder 7"/>
          <p:cNvPicPr>
            <a:picLocks noGrp="1" noChangeAspect="1"/>
          </p:cNvPicPr>
          <p:nvPr>
            <p:ph idx="1"/>
          </p:nvPr>
        </p:nvPicPr>
        <p:blipFill>
          <a:blip r:embed="rId4"/>
          <a:stretch>
            <a:fillRect/>
          </a:stretch>
        </p:blipFill>
        <p:spPr>
          <a:xfrm>
            <a:off x="768350" y="2319773"/>
            <a:ext cx="7289800" cy="3955179"/>
          </a:xfrm>
          <a:prstGeom prst="rect">
            <a:avLst/>
          </a:prstGeom>
        </p:spPr>
      </p:pic>
    </p:spTree>
    <p:extLst>
      <p:ext uri="{BB962C8B-B14F-4D97-AF65-F5344CB8AC3E}">
        <p14:creationId xmlns:p14="http://schemas.microsoft.com/office/powerpoint/2010/main" val="397368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How we work</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sp>
        <p:nvSpPr>
          <p:cNvPr id="2" name="Content Placeholder 1"/>
          <p:cNvSpPr>
            <a:spLocks noGrp="1"/>
          </p:cNvSpPr>
          <p:nvPr>
            <p:ph idx="1"/>
          </p:nvPr>
        </p:nvSpPr>
        <p:spPr>
          <a:xfrm>
            <a:off x="768096" y="2286000"/>
            <a:ext cx="7807192" cy="4023360"/>
          </a:xfrm>
        </p:spPr>
        <p:txBody>
          <a:bodyPr>
            <a:normAutofit fontScale="92500" lnSpcReduction="10000"/>
          </a:bodyPr>
          <a:lstStyle/>
          <a:p>
            <a:pPr>
              <a:buFont typeface="Wingdings" panose="05000000000000000000" pitchFamily="2" charset="2"/>
              <a:buChar char="§"/>
            </a:pPr>
            <a:r>
              <a:rPr lang="en-US" sz="4000" b="1" dirty="0">
                <a:latin typeface="Franklin Gothic Book" panose="020B0503020102020204" pitchFamily="34" charset="0"/>
              </a:rPr>
              <a:t>Guided</a:t>
            </a:r>
            <a:r>
              <a:rPr lang="en-US" sz="4000" dirty="0">
                <a:latin typeface="Franklin Gothic Book" panose="020B0503020102020204" pitchFamily="34" charset="0"/>
              </a:rPr>
              <a:t> by those most impacted</a:t>
            </a:r>
          </a:p>
          <a:p>
            <a:pPr>
              <a:buFont typeface="Wingdings" panose="05000000000000000000" pitchFamily="2" charset="2"/>
              <a:buChar char="§"/>
            </a:pPr>
            <a:r>
              <a:rPr lang="en-US" sz="4000" b="1" dirty="0">
                <a:latin typeface="Franklin Gothic Book" panose="020B0503020102020204" pitchFamily="34" charset="0"/>
              </a:rPr>
              <a:t>Focused</a:t>
            </a:r>
            <a:r>
              <a:rPr lang="en-US" sz="4000" dirty="0">
                <a:latin typeface="Franklin Gothic Book" panose="020B0503020102020204" pitchFamily="34" charset="0"/>
              </a:rPr>
              <a:t> on key issues</a:t>
            </a:r>
          </a:p>
          <a:p>
            <a:pPr>
              <a:buFont typeface="Wingdings" panose="05000000000000000000" pitchFamily="2" charset="2"/>
              <a:buChar char="§"/>
            </a:pPr>
            <a:r>
              <a:rPr lang="en-US" sz="4000" b="1" dirty="0">
                <a:latin typeface="Franklin Gothic Book" panose="020B0503020102020204" pitchFamily="34" charset="0"/>
              </a:rPr>
              <a:t>Supporting</a:t>
            </a:r>
            <a:r>
              <a:rPr lang="en-US" sz="4000" dirty="0">
                <a:latin typeface="Franklin Gothic Book" panose="020B0503020102020204" pitchFamily="34" charset="0"/>
              </a:rPr>
              <a:t> the rising generation of young leaders for nonviolent social change</a:t>
            </a:r>
          </a:p>
          <a:p>
            <a:pPr>
              <a:buFont typeface="Wingdings" panose="05000000000000000000" pitchFamily="2" charset="2"/>
              <a:buChar char="§"/>
            </a:pPr>
            <a:r>
              <a:rPr lang="en-US" sz="4000" b="1" dirty="0">
                <a:latin typeface="Franklin Gothic Book" panose="020B0503020102020204" pitchFamily="34" charset="0"/>
              </a:rPr>
              <a:t>Changing</a:t>
            </a:r>
            <a:r>
              <a:rPr lang="en-US" sz="4000" dirty="0">
                <a:latin typeface="Franklin Gothic Book" panose="020B0503020102020204" pitchFamily="34" charset="0"/>
              </a:rPr>
              <a:t> the narrative on militarism &amp; violence</a:t>
            </a:r>
          </a:p>
          <a:p>
            <a:pPr>
              <a:buFont typeface="Courier New" panose="02070309020205020404" pitchFamily="49" charset="0"/>
              <a:buChar char="o"/>
            </a:pP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80157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100 years of action</a:t>
            </a:r>
          </a:p>
        </p:txBody>
      </p:sp>
      <p:pic>
        <p:nvPicPr>
          <p:cNvPr id="5" name="Picture 4"/>
          <p:cNvPicPr>
            <a:picLocks noChangeAspect="1"/>
          </p:cNvPicPr>
          <p:nvPr/>
        </p:nvPicPr>
        <p:blipFill>
          <a:blip r:embed="rId3"/>
          <a:stretch>
            <a:fillRect/>
          </a:stretch>
        </p:blipFill>
        <p:spPr>
          <a:xfrm>
            <a:off x="6917112" y="419100"/>
            <a:ext cx="1962150" cy="1866900"/>
          </a:xfrm>
          <a:prstGeom prst="rect">
            <a:avLst/>
          </a:prstGeom>
        </p:spPr>
      </p:pic>
      <p:sp>
        <p:nvSpPr>
          <p:cNvPr id="2" name="Content Placeholder 1"/>
          <p:cNvSpPr>
            <a:spLocks noGrp="1"/>
          </p:cNvSpPr>
          <p:nvPr>
            <p:ph idx="1"/>
          </p:nvPr>
        </p:nvSpPr>
        <p:spPr/>
        <p:txBody>
          <a:bodyPr>
            <a:normAutofit/>
          </a:bodyPr>
          <a:lstStyle/>
          <a:p>
            <a:pPr algn="r"/>
            <a:r>
              <a:rPr lang="en-US" sz="3600" dirty="0">
                <a:latin typeface="Franklin Gothic Book" panose="020B0503020102020204" pitchFamily="34" charset="0"/>
              </a:rPr>
              <a: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9959" y="2196261"/>
            <a:ext cx="6308374" cy="4202838"/>
          </a:xfrm>
          <a:prstGeom prst="rect">
            <a:avLst/>
          </a:prstGeom>
        </p:spPr>
      </p:pic>
    </p:spTree>
    <p:extLst>
      <p:ext uri="{BB962C8B-B14F-4D97-AF65-F5344CB8AC3E}">
        <p14:creationId xmlns:p14="http://schemas.microsoft.com/office/powerpoint/2010/main" val="215243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Honoring 100 years</a:t>
            </a:r>
          </a:p>
        </p:txBody>
      </p:sp>
      <p:pic>
        <p:nvPicPr>
          <p:cNvPr id="5" name="Picture 4"/>
          <p:cNvPicPr>
            <a:picLocks noChangeAspect="1"/>
          </p:cNvPicPr>
          <p:nvPr/>
        </p:nvPicPr>
        <p:blipFill>
          <a:blip r:embed="rId4"/>
          <a:stretch>
            <a:fillRect/>
          </a:stretch>
        </p:blipFill>
        <p:spPr>
          <a:xfrm>
            <a:off x="6917112" y="419100"/>
            <a:ext cx="1962150" cy="1866900"/>
          </a:xfrm>
          <a:prstGeom prst="rect">
            <a:avLst/>
          </a:prstGeom>
        </p:spPr>
      </p:pic>
      <p:sp>
        <p:nvSpPr>
          <p:cNvPr id="2" name="Content Placeholder 1"/>
          <p:cNvSpPr>
            <a:spLocks noGrp="1"/>
          </p:cNvSpPr>
          <p:nvPr>
            <p:ph idx="1"/>
          </p:nvPr>
        </p:nvSpPr>
        <p:spPr/>
        <p:txBody>
          <a:bodyPr>
            <a:normAutofit/>
          </a:bodyPr>
          <a:lstStyle/>
          <a:p>
            <a:pPr algn="r"/>
            <a:r>
              <a:rPr lang="en-US" sz="3600" dirty="0">
                <a:latin typeface="Franklin Gothic Book" panose="020B0503020102020204" pitchFamily="34" charset="0"/>
              </a:rPr>
              <a:t>.</a:t>
            </a:r>
          </a:p>
        </p:txBody>
      </p:sp>
      <p:pic>
        <p:nvPicPr>
          <p:cNvPr id="3" name="U4FbLz2WnUI"/>
          <p:cNvPicPr>
            <a:picLocks noRot="1" noChangeAspect="1"/>
          </p:cNvPicPr>
          <p:nvPr>
            <a:videoFile r:link="rId1"/>
          </p:nvPr>
        </p:nvPicPr>
        <p:blipFill>
          <a:blip r:embed="rId5"/>
          <a:stretch>
            <a:fillRect/>
          </a:stretch>
        </p:blipFill>
        <p:spPr>
          <a:xfrm>
            <a:off x="1179591" y="2286000"/>
            <a:ext cx="6718596" cy="3779210"/>
          </a:xfrm>
          <a:prstGeom prst="rect">
            <a:avLst/>
          </a:prstGeom>
        </p:spPr>
      </p:pic>
    </p:spTree>
    <p:extLst>
      <p:ext uri="{BB962C8B-B14F-4D97-AF65-F5344CB8AC3E}">
        <p14:creationId xmlns:p14="http://schemas.microsoft.com/office/powerpoint/2010/main" val="203032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Justice for all…?</a:t>
            </a:r>
          </a:p>
        </p:txBody>
      </p:sp>
      <p:pic>
        <p:nvPicPr>
          <p:cNvPr id="5" name="Picture 4"/>
          <p:cNvPicPr>
            <a:picLocks noChangeAspect="1"/>
          </p:cNvPicPr>
          <p:nvPr/>
        </p:nvPicPr>
        <p:blipFill>
          <a:blip r:embed="rId3"/>
          <a:stretch>
            <a:fillRect/>
          </a:stretch>
        </p:blipFill>
        <p:spPr>
          <a:xfrm>
            <a:off x="6917112" y="419100"/>
            <a:ext cx="1962150" cy="1866900"/>
          </a:xfrm>
          <a:prstGeom prst="rect">
            <a:avLst/>
          </a:prstGeom>
        </p:spPr>
      </p:pic>
      <p:sp>
        <p:nvSpPr>
          <p:cNvPr id="2" name="Content Placeholder 1"/>
          <p:cNvSpPr>
            <a:spLocks noGrp="1"/>
          </p:cNvSpPr>
          <p:nvPr>
            <p:ph idx="1"/>
          </p:nvPr>
        </p:nvSpPr>
        <p:spPr/>
        <p:txBody>
          <a:bodyPr>
            <a:normAutofit/>
          </a:bodyPr>
          <a:lstStyle/>
          <a:p>
            <a:pPr algn="r"/>
            <a:r>
              <a:rPr lang="en-US" sz="3600" dirty="0">
                <a:latin typeface="Franklin Gothic Book" panose="020B0503020102020204" pitchFamily="34" charset="0"/>
              </a:rPr>
              <a: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28260" y="1709907"/>
            <a:ext cx="3628157" cy="4733424"/>
          </a:xfrm>
          <a:prstGeom prst="rect">
            <a:avLst/>
          </a:prstGeom>
        </p:spPr>
      </p:pic>
    </p:spTree>
    <p:extLst>
      <p:ext uri="{BB962C8B-B14F-4D97-AF65-F5344CB8AC3E}">
        <p14:creationId xmlns:p14="http://schemas.microsoft.com/office/powerpoint/2010/main" val="130267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Marking the occasion</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sp>
        <p:nvSpPr>
          <p:cNvPr id="2" name="Content Placeholder 1"/>
          <p:cNvSpPr>
            <a:spLocks noGrp="1"/>
          </p:cNvSpPr>
          <p:nvPr>
            <p:ph idx="1"/>
          </p:nvPr>
        </p:nvSpPr>
        <p:spPr>
          <a:xfrm>
            <a:off x="768096" y="2286000"/>
            <a:ext cx="7807192" cy="4023360"/>
          </a:xfrm>
        </p:spPr>
        <p:txBody>
          <a:bodyPr>
            <a:normAutofit/>
          </a:bodyPr>
          <a:lstStyle/>
          <a:p>
            <a:pPr>
              <a:buFont typeface="Wingdings" panose="05000000000000000000" pitchFamily="2" charset="2"/>
              <a:buChar char="§"/>
            </a:pPr>
            <a:r>
              <a:rPr lang="en-US" sz="4000" b="1" dirty="0">
                <a:latin typeface="Franklin Gothic Book" panose="020B0503020102020204" pitchFamily="34" charset="0"/>
              </a:rPr>
              <a:t>Sharing stories: Peace works</a:t>
            </a:r>
            <a:endParaRPr lang="en-US" sz="4000" dirty="0">
              <a:latin typeface="Franklin Gothic Book" panose="020B0503020102020204" pitchFamily="34" charset="0"/>
            </a:endParaRPr>
          </a:p>
          <a:p>
            <a:pPr>
              <a:buFont typeface="Wingdings" panose="05000000000000000000" pitchFamily="2" charset="2"/>
              <a:buChar char="§"/>
            </a:pPr>
            <a:r>
              <a:rPr lang="en-US" sz="4000" b="1" dirty="0">
                <a:latin typeface="Franklin Gothic Book" panose="020B0503020102020204" pitchFamily="34" charset="0"/>
              </a:rPr>
              <a:t>Special issue of Friends Journal</a:t>
            </a:r>
          </a:p>
          <a:p>
            <a:pPr>
              <a:buFont typeface="Wingdings" panose="05000000000000000000" pitchFamily="2" charset="2"/>
              <a:buChar char="§"/>
            </a:pPr>
            <a:r>
              <a:rPr lang="en-US" sz="4000" b="1" dirty="0">
                <a:latin typeface="Franklin Gothic Book" panose="020B0503020102020204" pitchFamily="34" charset="0"/>
              </a:rPr>
              <a:t>Plenary, workshops and events at the FGC Gathering </a:t>
            </a:r>
          </a:p>
          <a:p>
            <a:pPr>
              <a:buFont typeface="Wingdings" panose="05000000000000000000" pitchFamily="2" charset="2"/>
              <a:buChar char="§"/>
            </a:pPr>
            <a:r>
              <a:rPr lang="en-US" sz="4000" b="1" dirty="0">
                <a:latin typeface="Franklin Gothic Book" panose="020B0503020102020204" pitchFamily="34" charset="0"/>
              </a:rPr>
              <a:t>Full scale and banner exhibit</a:t>
            </a:r>
            <a:endParaRPr lang="en-US" sz="4000" dirty="0">
              <a:latin typeface="Franklin Gothic Book" panose="020B0503020102020204" pitchFamily="34" charset="0"/>
            </a:endParaRPr>
          </a:p>
          <a:p>
            <a:pPr>
              <a:buFont typeface="Courier New" panose="02070309020205020404" pitchFamily="49" charset="0"/>
              <a:buChar char="o"/>
            </a:pP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0106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2286000"/>
            <a:ext cx="3665681" cy="4023360"/>
          </a:xfrm>
        </p:spPr>
        <p:txBody>
          <a:bodyPr/>
          <a:lstStyle/>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 Chronicles eras of AFSC’s work</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Offers a way to connect and remember</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Share your story or invite someone else to share</a:t>
            </a:r>
          </a:p>
          <a:p>
            <a:pPr>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dirty="0"/>
          </a:p>
        </p:txBody>
      </p:sp>
      <p:sp>
        <p:nvSpPr>
          <p:cNvPr id="4" name="Title 1"/>
          <p:cNvSpPr txBox="1">
            <a:spLocks/>
          </p:cNvSpPr>
          <p:nvPr/>
        </p:nvSpPr>
        <p:spPr>
          <a:xfrm>
            <a:off x="849120" y="602742"/>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cap="none" dirty="0">
                <a:latin typeface="Franklin Gothic Demi" panose="020B0703020102020204" pitchFamily="34" charset="0"/>
              </a:rPr>
              <a:t>Peace Works </a:t>
            </a:r>
          </a:p>
        </p:txBody>
      </p:sp>
      <p:pic>
        <p:nvPicPr>
          <p:cNvPr id="5" name="Picture 4"/>
          <p:cNvPicPr>
            <a:picLocks noChangeAspect="1"/>
          </p:cNvPicPr>
          <p:nvPr/>
        </p:nvPicPr>
        <p:blipFill>
          <a:blip r:embed="rId3"/>
          <a:stretch>
            <a:fillRect/>
          </a:stretch>
        </p:blipFill>
        <p:spPr>
          <a:xfrm>
            <a:off x="6504517" y="419100"/>
            <a:ext cx="1962150" cy="1866900"/>
          </a:xfrm>
          <a:prstGeom prst="rect">
            <a:avLst/>
          </a:prstGeom>
        </p:spPr>
      </p:pic>
      <p:pic>
        <p:nvPicPr>
          <p:cNvPr id="2" name="Picture 1"/>
          <p:cNvPicPr>
            <a:picLocks noChangeAspect="1"/>
          </p:cNvPicPr>
          <p:nvPr/>
        </p:nvPicPr>
        <p:blipFill>
          <a:blip r:embed="rId4"/>
          <a:stretch>
            <a:fillRect/>
          </a:stretch>
        </p:blipFill>
        <p:spPr>
          <a:xfrm>
            <a:off x="4494147" y="2286000"/>
            <a:ext cx="4027685" cy="5629053"/>
          </a:xfrm>
          <a:prstGeom prst="rect">
            <a:avLst/>
          </a:prstGeom>
        </p:spPr>
      </p:pic>
    </p:spTree>
    <p:extLst>
      <p:ext uri="{BB962C8B-B14F-4D97-AF65-F5344CB8AC3E}">
        <p14:creationId xmlns:p14="http://schemas.microsoft.com/office/powerpoint/2010/main" val="1388469976"/>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TM02900743[[fn=Organic]]</Template>
  <TotalTime>3964</TotalTime>
  <Words>1565</Words>
  <Application>Microsoft Office PowerPoint</Application>
  <PresentationFormat>On-screen Show (4:3)</PresentationFormat>
  <Paragraphs>189</Paragraphs>
  <Slides>16</Slides>
  <Notes>16</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Arial</vt:lpstr>
      <vt:lpstr>Bell MT</vt:lpstr>
      <vt:lpstr>Calibri</vt:lpstr>
      <vt:lpstr>Calibri Light</vt:lpstr>
      <vt:lpstr>Courier New</vt:lpstr>
      <vt:lpstr>Franklin Gothic Book</vt:lpstr>
      <vt:lpstr>Franklin Gothic Demi</vt:lpstr>
      <vt:lpstr>Tw Cen MT</vt:lpstr>
      <vt:lpstr>Tw Cen MT Condensed</vt:lpstr>
      <vt:lpstr>Wingdings</vt:lpstr>
      <vt:lpstr>Wingdings 2</vt:lpstr>
      <vt:lpstr>Wingdings 3</vt:lpstr>
      <vt:lpstr>HDOfficeLightV0</vt:lpstr>
      <vt:lpstr>1_HDOfficeLightV0</vt:lpstr>
      <vt:lpstr>Integral</vt:lpstr>
      <vt:lpstr>Waging Peace for 100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“Peace is the generous,  tranquil contribution of all  to the good of all” - Bishop Oscar Romero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AFSC Centennial Exhibit</dc:title>
  <dc:creator>Elizabeth Tinker</dc:creator>
  <cp:lastModifiedBy>Lucy Duncan</cp:lastModifiedBy>
  <cp:revision>140</cp:revision>
  <dcterms:created xsi:type="dcterms:W3CDTF">2015-09-11T01:08:48Z</dcterms:created>
  <dcterms:modified xsi:type="dcterms:W3CDTF">2017-04-19T19:23:33Z</dcterms:modified>
</cp:coreProperties>
</file>